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7"/>
  </p:notesMasterIdLst>
  <p:sldIdLst>
    <p:sldId id="716" r:id="rId2"/>
    <p:sldId id="750" r:id="rId3"/>
    <p:sldId id="742" r:id="rId4"/>
    <p:sldId id="466" r:id="rId5"/>
    <p:sldId id="257" r:id="rId6"/>
    <p:sldId id="741" r:id="rId7"/>
    <p:sldId id="437" r:id="rId8"/>
    <p:sldId id="439" r:id="rId9"/>
    <p:sldId id="394" r:id="rId10"/>
    <p:sldId id="440" r:id="rId11"/>
    <p:sldId id="677" r:id="rId12"/>
    <p:sldId id="469" r:id="rId13"/>
    <p:sldId id="659" r:id="rId14"/>
    <p:sldId id="660" r:id="rId15"/>
    <p:sldId id="661" r:id="rId16"/>
    <p:sldId id="662" r:id="rId17"/>
    <p:sldId id="732" r:id="rId18"/>
    <p:sldId id="733" r:id="rId19"/>
    <p:sldId id="734" r:id="rId20"/>
    <p:sldId id="735" r:id="rId21"/>
    <p:sldId id="259" r:id="rId22"/>
    <p:sldId id="450" r:id="rId23"/>
    <p:sldId id="743" r:id="rId24"/>
    <p:sldId id="726" r:id="rId25"/>
    <p:sldId id="752" r:id="rId26"/>
    <p:sldId id="753" r:id="rId27"/>
    <p:sldId id="407" r:id="rId28"/>
    <p:sldId id="673" r:id="rId29"/>
    <p:sldId id="408" r:id="rId30"/>
    <p:sldId id="751" r:id="rId31"/>
    <p:sldId id="717" r:id="rId32"/>
    <p:sldId id="737" r:id="rId33"/>
    <p:sldId id="432" r:id="rId34"/>
    <p:sldId id="744" r:id="rId35"/>
    <p:sldId id="369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CDE"/>
    <a:srgbClr val="FFB7FF"/>
    <a:srgbClr val="FEFFB3"/>
    <a:srgbClr val="FF9933"/>
    <a:srgbClr val="595959"/>
    <a:srgbClr val="F6F6F6"/>
    <a:srgbClr val="000000"/>
    <a:srgbClr val="CDCDCD"/>
    <a:srgbClr val="959595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6" autoAdjust="0"/>
    <p:restoredTop sz="77415" autoAdjust="0"/>
  </p:normalViewPr>
  <p:slideViewPr>
    <p:cSldViewPr snapToGrid="0" snapToObjects="1">
      <p:cViewPr varScale="1">
        <p:scale>
          <a:sx n="130" d="100"/>
          <a:sy n="130" d="100"/>
        </p:scale>
        <p:origin x="6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10207694-F902-4F43-BFFB-441BA2BA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43BD41EF-4F63-3C46-9FEE-B8CBDA01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FE7E6871-81F8-7E4B-AE73-9CB2A891E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10E5646-C114-6F4B-8206-A71E9CD5D61F}" type="slidenum">
              <a:rPr lang="en-US" altLang="en-US" sz="1300"/>
              <a:pPr eaLnBrk="1" hangingPunct="1"/>
              <a:t>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312808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9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C7714AF4-C21A-6544-97AE-4030038430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CE80A8FA-08AD-1A41-AB8B-47E05FE0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EB552D81-8AE8-6746-A699-1DEA087A3E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839085A-3F7B-7D45-ACBC-AA94507BC779}" type="slidenum">
              <a:rPr lang="en-US" altLang="en-US" sz="1300"/>
              <a:pPr eaLnBrk="1" hangingPunct="1"/>
              <a:t>21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20218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Business metadata describes the data that the business needs, what it means and how it should be classified and protected.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Structural metadata describes how the data is actually stored and </a:t>
            </a:r>
            <a:r>
              <a:rPr lang="en-US" dirty="0" err="1">
                <a:ea typeface="+mn-ea"/>
                <a:cs typeface="+mn-cs"/>
              </a:rPr>
              <a:t>labelled</a:t>
            </a:r>
            <a:r>
              <a:rPr lang="en-US" dirty="0">
                <a:ea typeface="+mn-ea"/>
                <a:cs typeface="+mn-cs"/>
              </a:rPr>
              <a:t> in the data store.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The linkage between the business and technical metadata allows our technology to switch between these two perspectives. For example, </a:t>
            </a:r>
          </a:p>
          <a:p>
            <a:pPr marL="241653" indent="-241653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dirty="0">
                <a:ea typeface="+mn-ea"/>
                <a:cs typeface="+mn-cs"/>
              </a:rPr>
              <a:t>A request for data expressed in business terminology can be translated into a query for data from a data store.</a:t>
            </a:r>
          </a:p>
          <a:p>
            <a:pPr marL="241653" indent="-241653" fontAlgn="auto">
              <a:spcBef>
                <a:spcPts val="0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dirty="0">
                <a:ea typeface="+mn-ea"/>
                <a:cs typeface="+mn-cs"/>
              </a:rPr>
              <a:t>An integration engine copying data into a sand box can discover which are the fields that the business classifies as sensitive and then mask these values dynamically.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AFB6A9B3-EB8C-9348-89BF-FFBB3E617F45}" type="slidenum">
              <a:rPr lang="en-US" sz="1300">
                <a:latin typeface="Calibri" charset="0"/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3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77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491C094D-8592-904F-B5DE-DD9F26CA1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42FEBA83-5E85-374A-95FF-30C1F5F7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2AE711BB-5E1F-3E45-9668-F8E384A08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AF0F37-A3D1-204E-B4D2-1A68CF66BF9B}" type="slidenum">
              <a:rPr lang="en-US" altLang="en-US" sz="1300"/>
              <a:pPr eaLnBrk="1" hangingPunct="1"/>
              <a:t>23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62557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23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491C094D-8592-904F-B5DE-DD9F26CA1F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42FEBA83-5E85-374A-95FF-30C1F5F7D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2AE711BB-5E1F-3E45-9668-F8E384A08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6AF0F37-A3D1-204E-B4D2-1A68CF66BF9B}" type="slidenum">
              <a:rPr lang="en-US" altLang="en-US" sz="1300"/>
              <a:pPr eaLnBrk="1" hangingPunct="1"/>
              <a:t>30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13967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pic>
        <p:nvPicPr>
          <p:cNvPr id="9" name="Picture 8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pic>
        <p:nvPicPr>
          <p:cNvPr id="7" name="Picture 6" descr="Screen Shot 2018-08-17 at 14.46.50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725" y="443874"/>
            <a:ext cx="1395971" cy="616824"/>
          </a:xfrm>
          <a:prstGeom prst="rect">
            <a:avLst/>
          </a:prstGeom>
        </p:spPr>
      </p:pic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above) + content (1-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1088135"/>
            <a:ext cx="8541385" cy="3560115"/>
          </a:xfrm>
        </p:spPr>
        <p:txBody>
          <a:bodyPr/>
          <a:lstStyle>
            <a:lvl1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59200" y="144708"/>
            <a:ext cx="4474777" cy="8590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89CCB5E2-86B7-DF4F-95FF-16227AB8F67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E930199-1DB9-E040-9099-9A8B2D5601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317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792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https://github.com/odpi/egeria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2" r:id="rId8"/>
    <p:sldLayoutId id="214748368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ortonworks.com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egeria" TargetMode="External"/><Relationship Id="rId2" Type="http://schemas.openxmlformats.org/officeDocument/2006/relationships/hyperlink" Target="https://github.com/odpi/data-governanc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oaringelephant.org/2018/09/25/episode-107-open-metadata-and-governance-masterclass-with-mandy-chessell-part-1/" TargetMode="External"/><Relationship Id="rId4" Type="http://schemas.openxmlformats.org/officeDocument/2006/relationships/hyperlink" Target="https://odpi.github.io/data-governance/role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bing.com/images/search?view=detailV2&amp;ccid=RiWAy6MG&amp;id=6E4ADC1E6B20DC2017D29865D7464B5FBDC78AEF&amp;thid=OIP.RiWAy6MG8nQveKh44I3X7AHaLX&amp;mediaurl=http://pre11.deviantart.net/6da8/th/pre/f/2016/333/7/1/another_happy_shell_less_franklin_by_porygon2z-daq0h5y.png&amp;exph=1107&amp;expw=721&amp;q=tortoise+no+shell&amp;simid=608049015356326942&amp;selectedIndex=32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IBM Information Governance </a:t>
            </a:r>
            <a:r>
              <a:rPr lang="en-GB" b="1" dirty="0" err="1"/>
              <a:t>Catalog</a:t>
            </a:r>
            <a:r>
              <a:rPr lang="en-GB" b="1" dirty="0"/>
              <a:t> and Apache Atlas integration with ODPi Egeria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169-99CC-5944-B2D7-78D5DB7D13E0}"/>
              </a:ext>
            </a:extLst>
          </p:cNvPr>
          <p:cNvSpPr txBox="1"/>
          <p:nvPr/>
        </p:nvSpPr>
        <p:spPr>
          <a:xfrm>
            <a:off x="445169" y="3484346"/>
            <a:ext cx="318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Maryna Strelchuk, ING and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Mandy Chessell, IBM</a:t>
            </a:r>
          </a:p>
        </p:txBody>
      </p:sp>
    </p:spTree>
    <p:extLst>
      <p:ext uri="{BB962C8B-B14F-4D97-AF65-F5344CB8AC3E}">
        <p14:creationId xmlns:p14="http://schemas.microsoft.com/office/powerpoint/2010/main" val="6017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Each area caters for appropriate metadata structures</a:t>
            </a:r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9769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a simple cohort 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7B111F-7ECA-CA49-B24A-64FBA0EF9211}"/>
              </a:ext>
            </a:extLst>
          </p:cNvPr>
          <p:cNvSpPr/>
          <p:nvPr/>
        </p:nvSpPr>
        <p:spPr>
          <a:xfrm>
            <a:off x="6472009" y="258476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9C8C19-BB50-084D-8B78-1ED354502F4C}"/>
              </a:ext>
            </a:extLst>
          </p:cNvPr>
          <p:cNvSpPr/>
          <p:nvPr/>
        </p:nvSpPr>
        <p:spPr>
          <a:xfrm>
            <a:off x="3660866" y="209094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457F6A-0DD5-7244-88EC-4CCD7C0FAE31}"/>
              </a:ext>
            </a:extLst>
          </p:cNvPr>
          <p:cNvSpPr/>
          <p:nvPr/>
        </p:nvSpPr>
        <p:spPr>
          <a:xfrm>
            <a:off x="3866131" y="222486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D14205-E876-FC48-A38F-9F5460A81900}"/>
              </a:ext>
            </a:extLst>
          </p:cNvPr>
          <p:cNvCxnSpPr>
            <a:endCxn id="9" idx="1"/>
          </p:cNvCxnSpPr>
          <p:nvPr/>
        </p:nvCxnSpPr>
        <p:spPr bwMode="auto">
          <a:xfrm>
            <a:off x="3389901" y="193474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15BE9F8-EDE3-2E4A-A339-F56E4497B586}"/>
              </a:ext>
            </a:extLst>
          </p:cNvPr>
          <p:cNvCxnSpPr>
            <a:stCxn id="13" idx="3"/>
            <a:endCxn id="9" idx="3"/>
          </p:cNvCxnSpPr>
          <p:nvPr/>
        </p:nvCxnSpPr>
        <p:spPr bwMode="auto">
          <a:xfrm flipV="1">
            <a:off x="3396952" y="331714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75FD12B-D5F3-A94F-889F-2E5671D641DC}"/>
              </a:ext>
            </a:extLst>
          </p:cNvPr>
          <p:cNvSpPr/>
          <p:nvPr/>
        </p:nvSpPr>
        <p:spPr>
          <a:xfrm>
            <a:off x="3367345" y="346753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2DEE68-D8FE-5943-AAF8-C6734533E63D}"/>
              </a:ext>
            </a:extLst>
          </p:cNvPr>
          <p:cNvSpPr/>
          <p:nvPr/>
        </p:nvSpPr>
        <p:spPr>
          <a:xfrm>
            <a:off x="3045064" y="166048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00CA8-3E26-8F42-96DB-206751D1961B}"/>
              </a:ext>
            </a:extLst>
          </p:cNvPr>
          <p:cNvCxnSpPr>
            <a:stCxn id="9" idx="6"/>
            <a:endCxn id="8" idx="1"/>
          </p:cNvCxnSpPr>
          <p:nvPr/>
        </p:nvCxnSpPr>
        <p:spPr bwMode="auto">
          <a:xfrm flipV="1">
            <a:off x="6149727" y="280923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2EF187D-BA9D-A74E-97CD-EAC88AA92E3C}"/>
              </a:ext>
            </a:extLst>
          </p:cNvPr>
          <p:cNvSpPr/>
          <p:nvPr/>
        </p:nvSpPr>
        <p:spPr>
          <a:xfrm>
            <a:off x="3316029" y="337774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4F39D2B-138E-9E4D-8B31-29F6B5C40634}"/>
              </a:ext>
            </a:extLst>
          </p:cNvPr>
          <p:cNvSpPr/>
          <p:nvPr/>
        </p:nvSpPr>
        <p:spPr>
          <a:xfrm>
            <a:off x="6533620" y="197149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7184767-77DB-EA43-AA24-FDE250DC826E}"/>
              </a:ext>
            </a:extLst>
          </p:cNvPr>
          <p:cNvSpPr/>
          <p:nvPr/>
        </p:nvSpPr>
        <p:spPr>
          <a:xfrm>
            <a:off x="6552935" y="200287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14B4E6-D529-D044-9082-6864E5B663F7}"/>
              </a:ext>
            </a:extLst>
          </p:cNvPr>
          <p:cNvSpPr/>
          <p:nvPr/>
        </p:nvSpPr>
        <p:spPr>
          <a:xfrm>
            <a:off x="6472070" y="243480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7A8CB5-8B70-D84C-84EC-000912D0707D}"/>
              </a:ext>
            </a:extLst>
          </p:cNvPr>
          <p:cNvCxnSpPr>
            <a:stCxn id="19" idx="0"/>
            <a:endCxn id="17" idx="2"/>
          </p:cNvCxnSpPr>
          <p:nvPr/>
        </p:nvCxnSpPr>
        <p:spPr bwMode="auto">
          <a:xfrm flipV="1">
            <a:off x="6818458" y="230536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B7A3C75-AB6C-4D4D-BAB9-29DE48C16150}"/>
              </a:ext>
            </a:extLst>
          </p:cNvPr>
          <p:cNvSpPr/>
          <p:nvPr/>
        </p:nvSpPr>
        <p:spPr>
          <a:xfrm>
            <a:off x="3106676" y="1046454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C67DA56-4DD6-EE42-8D68-7900D4C5CADF}"/>
              </a:ext>
            </a:extLst>
          </p:cNvPr>
          <p:cNvSpPr/>
          <p:nvPr/>
        </p:nvSpPr>
        <p:spPr>
          <a:xfrm>
            <a:off x="3125991" y="107783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8C9F38-3BA1-3F45-B2FA-C4CF510F0E54}"/>
              </a:ext>
            </a:extLst>
          </p:cNvPr>
          <p:cNvSpPr/>
          <p:nvPr/>
        </p:nvSpPr>
        <p:spPr>
          <a:xfrm>
            <a:off x="3045126" y="150976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A801A1-A952-224E-880D-41D58E1969D3}"/>
              </a:ext>
            </a:extLst>
          </p:cNvPr>
          <p:cNvCxnSpPr>
            <a:stCxn id="23" idx="0"/>
            <a:endCxn id="21" idx="2"/>
          </p:cNvCxnSpPr>
          <p:nvPr/>
        </p:nvCxnSpPr>
        <p:spPr bwMode="auto">
          <a:xfrm flipV="1">
            <a:off x="3391514" y="138032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DEBF50-FE8A-354F-83ED-4DE9A989C70C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3120489" y="360221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Can 30">
            <a:extLst>
              <a:ext uri="{FF2B5EF4-FFF2-40B4-BE49-F238E27FC236}">
                <a16:creationId xmlns:a16="http://schemas.microsoft.com/office/drawing/2014/main" id="{FF11FAD0-6099-764D-997B-30B15D282ECB}"/>
              </a:ext>
            </a:extLst>
          </p:cNvPr>
          <p:cNvSpPr/>
          <p:nvPr/>
        </p:nvSpPr>
        <p:spPr>
          <a:xfrm>
            <a:off x="3239053" y="2226381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B4B04A-9498-3645-AB0D-BBF90425EB66}"/>
              </a:ext>
            </a:extLst>
          </p:cNvPr>
          <p:cNvCxnSpPr>
            <a:stCxn id="31" idx="1"/>
            <a:endCxn id="14" idx="2"/>
          </p:cNvCxnSpPr>
          <p:nvPr/>
        </p:nvCxnSpPr>
        <p:spPr bwMode="auto">
          <a:xfrm flipH="1" flipV="1">
            <a:off x="3391452" y="210942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Can 34">
            <a:extLst>
              <a:ext uri="{FF2B5EF4-FFF2-40B4-BE49-F238E27FC236}">
                <a16:creationId xmlns:a16="http://schemas.microsoft.com/office/drawing/2014/main" id="{16FDAE3B-8599-FB4F-B1DE-28637C4E3A14}"/>
              </a:ext>
            </a:extLst>
          </p:cNvPr>
          <p:cNvSpPr/>
          <p:nvPr/>
        </p:nvSpPr>
        <p:spPr>
          <a:xfrm>
            <a:off x="6662897" y="3148382"/>
            <a:ext cx="307900" cy="230880"/>
          </a:xfrm>
          <a:prstGeom prst="can">
            <a:avLst/>
          </a:prstGeom>
          <a:solidFill>
            <a:srgbClr val="948A54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BE0803-F02C-F445-8CDC-D9C224925B83}"/>
              </a:ext>
            </a:extLst>
          </p:cNvPr>
          <p:cNvCxnSpPr>
            <a:stCxn id="35" idx="1"/>
            <a:endCxn id="8" idx="2"/>
          </p:cNvCxnSpPr>
          <p:nvPr/>
        </p:nvCxnSpPr>
        <p:spPr bwMode="auto">
          <a:xfrm flipV="1">
            <a:off x="6816847" y="303370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58BBF88-D201-1B44-A6E7-CC81E4DE908C}"/>
              </a:ext>
            </a:extLst>
          </p:cNvPr>
          <p:cNvSpPr txBox="1"/>
          <p:nvPr/>
        </p:nvSpPr>
        <p:spPr bwMode="auto">
          <a:xfrm>
            <a:off x="6074304" y="347057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52E973-8940-6545-827C-1ADCCF8AA988}"/>
              </a:ext>
            </a:extLst>
          </p:cNvPr>
          <p:cNvSpPr txBox="1"/>
          <p:nvPr/>
        </p:nvSpPr>
        <p:spPr bwMode="auto">
          <a:xfrm>
            <a:off x="3840473" y="140395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1824D-6E7E-4B40-877C-8622E22A4CCA}"/>
              </a:ext>
            </a:extLst>
          </p:cNvPr>
          <p:cNvSpPr txBox="1"/>
          <p:nvPr/>
        </p:nvSpPr>
        <p:spPr bwMode="auto">
          <a:xfrm>
            <a:off x="3107659" y="391646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030E52-4BC4-3F44-9F9E-73AE4E7E481D}"/>
              </a:ext>
            </a:extLst>
          </p:cNvPr>
          <p:cNvSpPr/>
          <p:nvPr/>
        </p:nvSpPr>
        <p:spPr>
          <a:xfrm>
            <a:off x="2427713" y="3423090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18A7B27-324A-C64C-B2B1-2397C144C945}"/>
              </a:ext>
            </a:extLst>
          </p:cNvPr>
          <p:cNvSpPr/>
          <p:nvPr/>
        </p:nvSpPr>
        <p:spPr>
          <a:xfrm>
            <a:off x="2489325" y="2809055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E891A7-FCC6-D04F-AC8E-7DC6B800EA14}"/>
              </a:ext>
            </a:extLst>
          </p:cNvPr>
          <p:cNvSpPr/>
          <p:nvPr/>
        </p:nvSpPr>
        <p:spPr>
          <a:xfrm>
            <a:off x="2508640" y="2840436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C46270B-E968-7E4B-8332-73EB3671C27C}"/>
              </a:ext>
            </a:extLst>
          </p:cNvPr>
          <p:cNvSpPr/>
          <p:nvPr/>
        </p:nvSpPr>
        <p:spPr>
          <a:xfrm>
            <a:off x="2427775" y="3272361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61E1C4-FD96-A94B-B5B3-795036B91F07}"/>
              </a:ext>
            </a:extLst>
          </p:cNvPr>
          <p:cNvCxnSpPr>
            <a:stCxn id="44" idx="0"/>
            <a:endCxn id="42" idx="2"/>
          </p:cNvCxnSpPr>
          <p:nvPr/>
        </p:nvCxnSpPr>
        <p:spPr bwMode="auto">
          <a:xfrm flipV="1">
            <a:off x="2774163" y="314292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Can 45">
            <a:extLst>
              <a:ext uri="{FF2B5EF4-FFF2-40B4-BE49-F238E27FC236}">
                <a16:creationId xmlns:a16="http://schemas.microsoft.com/office/drawing/2014/main" id="{73E0FDA2-2E07-6144-A535-3F7FE6E462F3}"/>
              </a:ext>
            </a:extLst>
          </p:cNvPr>
          <p:cNvSpPr/>
          <p:nvPr/>
        </p:nvSpPr>
        <p:spPr>
          <a:xfrm>
            <a:off x="2621702" y="3988982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3476E1F-F254-144E-8065-A333946C646E}"/>
              </a:ext>
            </a:extLst>
          </p:cNvPr>
          <p:cNvCxnSpPr>
            <a:stCxn id="46" idx="1"/>
          </p:cNvCxnSpPr>
          <p:nvPr/>
        </p:nvCxnSpPr>
        <p:spPr bwMode="auto">
          <a:xfrm flipH="1" flipV="1">
            <a:off x="2774101" y="3872024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84B3-8838-3E4D-80DD-F8B13495B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8623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multiple cohorts  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BA5C8E-FB6E-864D-8139-F917CCAF2C9D}"/>
              </a:ext>
            </a:extLst>
          </p:cNvPr>
          <p:cNvSpPr/>
          <p:nvPr/>
        </p:nvSpPr>
        <p:spPr>
          <a:xfrm>
            <a:off x="1422491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8AB116-FAC6-F946-B5CE-5BD22E80A6AE}"/>
              </a:ext>
            </a:extLst>
          </p:cNvPr>
          <p:cNvSpPr/>
          <p:nvPr/>
        </p:nvSpPr>
        <p:spPr>
          <a:xfrm>
            <a:off x="1627756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32EA2D-E440-B446-B75E-79D356C0AA03}"/>
              </a:ext>
            </a:extLst>
          </p:cNvPr>
          <p:cNvCxnSpPr>
            <a:endCxn id="16" idx="1"/>
          </p:cNvCxnSpPr>
          <p:nvPr/>
        </p:nvCxnSpPr>
        <p:spPr bwMode="auto">
          <a:xfrm>
            <a:off x="1151526" y="2029992"/>
            <a:ext cx="635450" cy="36658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8A2592-AF81-1C47-8B7C-A535DBD713C5}"/>
              </a:ext>
            </a:extLst>
          </p:cNvPr>
          <p:cNvCxnSpPr>
            <a:stCxn id="20" idx="3"/>
            <a:endCxn id="16" idx="3"/>
          </p:cNvCxnSpPr>
          <p:nvPr/>
        </p:nvCxnSpPr>
        <p:spPr bwMode="auto">
          <a:xfrm flipV="1">
            <a:off x="1158577" y="3412397"/>
            <a:ext cx="628399" cy="32815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AE13466-EC9F-E24C-BD60-5CD5DF38C200}"/>
              </a:ext>
            </a:extLst>
          </p:cNvPr>
          <p:cNvSpPr/>
          <p:nvPr/>
        </p:nvSpPr>
        <p:spPr>
          <a:xfrm>
            <a:off x="1128970" y="3562782"/>
            <a:ext cx="202166" cy="208265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C1EED4-81AC-2B43-B44B-83888BFB7199}"/>
              </a:ext>
            </a:extLst>
          </p:cNvPr>
          <p:cNvSpPr/>
          <p:nvPr/>
        </p:nvSpPr>
        <p:spPr>
          <a:xfrm>
            <a:off x="806689" y="175573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DD504B-E968-F547-89DA-BD2283E18ADA}"/>
              </a:ext>
            </a:extLst>
          </p:cNvPr>
          <p:cNvCxnSpPr>
            <a:stCxn id="16" idx="6"/>
            <a:endCxn id="13" idx="1"/>
          </p:cNvCxnSpPr>
          <p:nvPr/>
        </p:nvCxnSpPr>
        <p:spPr bwMode="auto">
          <a:xfrm flipV="1">
            <a:off x="3911352" y="2904486"/>
            <a:ext cx="322282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6C6342-6175-B24F-822A-F2929152F625}"/>
              </a:ext>
            </a:extLst>
          </p:cNvPr>
          <p:cNvSpPr/>
          <p:nvPr/>
        </p:nvSpPr>
        <p:spPr>
          <a:xfrm>
            <a:off x="1077654" y="347299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E31A36A-5F0B-3145-B8FB-5CE923B4AE1B}"/>
              </a:ext>
            </a:extLst>
          </p:cNvPr>
          <p:cNvSpPr/>
          <p:nvPr/>
        </p:nvSpPr>
        <p:spPr>
          <a:xfrm>
            <a:off x="868301" y="1141704"/>
            <a:ext cx="571229" cy="333870"/>
          </a:xfrm>
          <a:prstGeom prst="roundRect">
            <a:avLst/>
          </a:prstGeom>
          <a:solidFill>
            <a:srgbClr val="6DCCDE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DB723A1-C7AC-8148-A569-9E962D436463}"/>
              </a:ext>
            </a:extLst>
          </p:cNvPr>
          <p:cNvSpPr/>
          <p:nvPr/>
        </p:nvSpPr>
        <p:spPr>
          <a:xfrm>
            <a:off x="887616" y="1173085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F39C895-5C5D-F341-9EA4-0A01D716AE47}"/>
              </a:ext>
            </a:extLst>
          </p:cNvPr>
          <p:cNvSpPr/>
          <p:nvPr/>
        </p:nvSpPr>
        <p:spPr>
          <a:xfrm>
            <a:off x="806751" y="1605010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C478FB-E301-5B41-85FF-5CBF1141A09B}"/>
              </a:ext>
            </a:extLst>
          </p:cNvPr>
          <p:cNvCxnSpPr>
            <a:stCxn id="33" idx="0"/>
            <a:endCxn id="31" idx="2"/>
          </p:cNvCxnSpPr>
          <p:nvPr/>
        </p:nvCxnSpPr>
        <p:spPr bwMode="auto">
          <a:xfrm flipV="1">
            <a:off x="1153139" y="1475574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04D174BE-11F2-4649-8A14-A66025C61ABB}"/>
              </a:ext>
            </a:extLst>
          </p:cNvPr>
          <p:cNvSpPr/>
          <p:nvPr/>
        </p:nvSpPr>
        <p:spPr>
          <a:xfrm>
            <a:off x="189338" y="3472994"/>
            <a:ext cx="692776" cy="448934"/>
          </a:xfrm>
          <a:prstGeom prst="rect">
            <a:avLst/>
          </a:prstGeom>
          <a:solidFill>
            <a:srgbClr val="C0504D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A8F2093-8DAD-A143-9132-9FE99B7F73D5}"/>
              </a:ext>
            </a:extLst>
          </p:cNvPr>
          <p:cNvSpPr/>
          <p:nvPr/>
        </p:nvSpPr>
        <p:spPr>
          <a:xfrm>
            <a:off x="250950" y="2858959"/>
            <a:ext cx="571229" cy="333870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B30BB34-863E-7C40-A687-B9102C8C0D01}"/>
              </a:ext>
            </a:extLst>
          </p:cNvPr>
          <p:cNvSpPr/>
          <p:nvPr/>
        </p:nvSpPr>
        <p:spPr>
          <a:xfrm>
            <a:off x="270265" y="2890340"/>
            <a:ext cx="525995" cy="269360"/>
          </a:xfrm>
          <a:prstGeom prst="roundRect">
            <a:avLst/>
          </a:prstGeom>
          <a:solidFill>
            <a:srgbClr val="F2DCD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515369-90E4-CF41-8DDC-56950F898720}"/>
              </a:ext>
            </a:extLst>
          </p:cNvPr>
          <p:cNvSpPr/>
          <p:nvPr/>
        </p:nvSpPr>
        <p:spPr>
          <a:xfrm>
            <a:off x="189400" y="3322265"/>
            <a:ext cx="692776" cy="1470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426576-5BB8-E44F-A97C-79808AD8231B}"/>
              </a:ext>
            </a:extLst>
          </p:cNvPr>
          <p:cNvCxnSpPr>
            <a:stCxn id="38" idx="0"/>
            <a:endCxn id="36" idx="2"/>
          </p:cNvCxnSpPr>
          <p:nvPr/>
        </p:nvCxnSpPr>
        <p:spPr bwMode="auto">
          <a:xfrm flipV="1">
            <a:off x="535788" y="3192829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B32984-AE4F-F64F-979E-2F4D4BCB9504}"/>
              </a:ext>
            </a:extLst>
          </p:cNvPr>
          <p:cNvCxnSpPr>
            <a:stCxn id="35" idx="3"/>
            <a:endCxn id="23" idx="1"/>
          </p:cNvCxnSpPr>
          <p:nvPr/>
        </p:nvCxnSpPr>
        <p:spPr bwMode="auto">
          <a:xfrm>
            <a:off x="882114" y="3697461"/>
            <a:ext cx="195540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Can 51">
            <a:extLst>
              <a:ext uri="{FF2B5EF4-FFF2-40B4-BE49-F238E27FC236}">
                <a16:creationId xmlns:a16="http://schemas.microsoft.com/office/drawing/2014/main" id="{DB942989-7DF0-EB40-A338-B0261CE9C39E}"/>
              </a:ext>
            </a:extLst>
          </p:cNvPr>
          <p:cNvSpPr/>
          <p:nvPr/>
        </p:nvSpPr>
        <p:spPr>
          <a:xfrm>
            <a:off x="1000678" y="2321631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05B9485-9F0F-E049-8CDA-2D0E4DA705B1}"/>
              </a:ext>
            </a:extLst>
          </p:cNvPr>
          <p:cNvCxnSpPr>
            <a:stCxn id="52" idx="1"/>
            <a:endCxn id="21" idx="2"/>
          </p:cNvCxnSpPr>
          <p:nvPr/>
        </p:nvCxnSpPr>
        <p:spPr bwMode="auto">
          <a:xfrm flipH="1" flipV="1">
            <a:off x="1153077" y="2204673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>
            <a:extLst>
              <a:ext uri="{FF2B5EF4-FFF2-40B4-BE49-F238E27FC236}">
                <a16:creationId xmlns:a16="http://schemas.microsoft.com/office/drawing/2014/main" id="{AF3AC57D-A946-5A4C-87E0-FF0F05F8A2B7}"/>
              </a:ext>
            </a:extLst>
          </p:cNvPr>
          <p:cNvSpPr/>
          <p:nvPr/>
        </p:nvSpPr>
        <p:spPr>
          <a:xfrm>
            <a:off x="383327" y="4038886"/>
            <a:ext cx="307900" cy="230880"/>
          </a:xfrm>
          <a:prstGeom prst="can">
            <a:avLst/>
          </a:prstGeom>
          <a:solidFill>
            <a:srgbClr val="C0504D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BE2B2E1-CD5B-FD47-AD4B-97671B930546}"/>
              </a:ext>
            </a:extLst>
          </p:cNvPr>
          <p:cNvCxnSpPr>
            <a:stCxn id="54" idx="1"/>
          </p:cNvCxnSpPr>
          <p:nvPr/>
        </p:nvCxnSpPr>
        <p:spPr bwMode="auto">
          <a:xfrm flipH="1" flipV="1">
            <a:off x="535726" y="3921928"/>
            <a:ext cx="1551" cy="11695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Chief Data Office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E36A84-42DC-A546-BFA3-36F77A122B3C}"/>
              </a:ext>
            </a:extLst>
          </p:cNvPr>
          <p:cNvSpPr txBox="1"/>
          <p:nvPr/>
        </p:nvSpPr>
        <p:spPr bwMode="auto">
          <a:xfrm>
            <a:off x="1602098" y="149920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5A77EF7-58DF-8A4F-BFCD-F6CABC597B90}"/>
              </a:ext>
            </a:extLst>
          </p:cNvPr>
          <p:cNvSpPr txBox="1"/>
          <p:nvPr/>
        </p:nvSpPr>
        <p:spPr bwMode="auto">
          <a:xfrm>
            <a:off x="869284" y="4011715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Mobile</a:t>
            </a:r>
          </a:p>
          <a:p>
            <a:pPr algn="ctr"/>
            <a:r>
              <a:rPr lang="en-GB" sz="1400" dirty="0">
                <a:latin typeface="Calibri" pitchFamily="-1" charset="0"/>
              </a:rPr>
              <a:t>Apps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latin typeface="Calibri" pitchFamily="-1" charset="0"/>
              </a:rPr>
              <a:t>Data Lake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Systems of Record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Marketing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6675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server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AAD9-A45B-D74F-A65A-FFA26A428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first server to join the cohort issues a registration request and waits for others to join.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96" y="1751797"/>
            <a:ext cx="3198805" cy="2988438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575198-3A67-5141-9601-F70F7C00F9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0253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Establishing contact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38A3-0A26-0B4C-A5CE-F3A2C2F80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When another server joins the cohort they exchange registration information.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49" y="1746953"/>
            <a:ext cx="5769723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4FA325-3232-3B4F-BEE3-CD9C9F5FE3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66152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Federated queries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80389-0CC5-4A45-8D22-C6C3F3DD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Once the registration is complete the cohort members can query each other.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6"/>
            <a:ext cx="5760091" cy="298993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42FB6E-4D28-1D4F-8982-145876FFFC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0402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Caching metadata for availability and performance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E8FF4-BC4D-EB4A-A49A-A831749E9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Metadata can also be replicated through the cohort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81" y="1756585"/>
            <a:ext cx="5760091" cy="2989937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3DEB62E-79EB-4340-8925-51A1B0B82B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51028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2B853D2-7AB1-B346-88A9-64D6D9F8BAFD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-178969"/>
              <a:gd name="adj2" fmla="val -34222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90CF99E5-1BE8-2743-B790-8CA5790E7F2C}"/>
              </a:ext>
            </a:extLst>
          </p:cNvPr>
          <p:cNvSpPr/>
          <p:nvPr/>
        </p:nvSpPr>
        <p:spPr>
          <a:xfrm>
            <a:off x="3607869" y="3690448"/>
            <a:ext cx="1347538" cy="618335"/>
          </a:xfrm>
          <a:prstGeom prst="wedgeRoundRectCallout">
            <a:avLst>
              <a:gd name="adj1" fmla="val 104602"/>
              <a:gd name="adj2" fmla="val -311094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354911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9ED430-1EBA-E24F-8EAB-E0CFE065ED95}"/>
              </a:ext>
            </a:extLst>
          </p:cNvPr>
          <p:cNvSpPr/>
          <p:nvPr/>
        </p:nvSpPr>
        <p:spPr>
          <a:xfrm>
            <a:off x="2638053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 Term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7D35E2-986F-BC47-8743-98426D21FC5D}"/>
              </a:ext>
            </a:extLst>
          </p:cNvPr>
          <p:cNvSpPr/>
          <p:nvPr/>
        </p:nvSpPr>
        <p:spPr>
          <a:xfrm>
            <a:off x="1607418" y="2319687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9869E43E-FC4A-0E4C-99F0-6A250A56EB18}"/>
              </a:ext>
            </a:extLst>
          </p:cNvPr>
          <p:cNvSpPr/>
          <p:nvPr/>
        </p:nvSpPr>
        <p:spPr>
          <a:xfrm>
            <a:off x="4013735" y="1626669"/>
            <a:ext cx="779646" cy="163630"/>
          </a:xfrm>
          <a:prstGeom prst="lef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98132F-F950-8448-BB4C-47C18A77AA6B}"/>
              </a:ext>
            </a:extLst>
          </p:cNvPr>
          <p:cNvCxnSpPr>
            <a:stCxn id="4" idx="6"/>
            <a:endCxn id="9" idx="2"/>
          </p:cNvCxnSpPr>
          <p:nvPr/>
        </p:nvCxnSpPr>
        <p:spPr>
          <a:xfrm flipV="1">
            <a:off x="1915427" y="1708484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F8FA54-29AB-C646-8C35-9E517313610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252311" y="1707887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8B4690E-AB17-5B41-9AAD-0E5EC0E64B42}"/>
              </a:ext>
            </a:extLst>
          </p:cNvPr>
          <p:cNvSpPr/>
          <p:nvPr/>
        </p:nvSpPr>
        <p:spPr>
          <a:xfrm>
            <a:off x="2942365" y="3530154"/>
            <a:ext cx="1071370" cy="618335"/>
          </a:xfrm>
          <a:prstGeom prst="wedgeRoundRectCallout">
            <a:avLst>
              <a:gd name="adj1" fmla="val 3173"/>
              <a:gd name="adj2" fmla="val -293971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Copy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D5EEAEBE-432F-F54D-8FBB-2D836EDA965B}"/>
              </a:ext>
            </a:extLst>
          </p:cNvPr>
          <p:cNvSpPr/>
          <p:nvPr/>
        </p:nvSpPr>
        <p:spPr>
          <a:xfrm>
            <a:off x="702643" y="3805008"/>
            <a:ext cx="1347538" cy="618335"/>
          </a:xfrm>
          <a:prstGeom prst="wedgeRoundRectCallout">
            <a:avLst>
              <a:gd name="adj1" fmla="val 48173"/>
              <a:gd name="adj2" fmla="val -234819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285715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A28ED47A-13B7-D148-BE98-36F905222D98}"/>
              </a:ext>
            </a:extLst>
          </p:cNvPr>
          <p:cNvSpPr/>
          <p:nvPr/>
        </p:nvSpPr>
        <p:spPr>
          <a:xfrm flipV="1">
            <a:off x="1519045" y="2968796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5F9F94C1-5AB2-F74D-B60D-D7F3F045378A}"/>
              </a:ext>
            </a:extLst>
          </p:cNvPr>
          <p:cNvSpPr/>
          <p:nvPr/>
        </p:nvSpPr>
        <p:spPr>
          <a:xfrm rot="10800000">
            <a:off x="6389571" y="3020727"/>
            <a:ext cx="1058779" cy="1039528"/>
          </a:xfrm>
          <a:prstGeom prst="bentArrow">
            <a:avLst>
              <a:gd name="adj1" fmla="val 9259"/>
              <a:gd name="adj2" fmla="val 9259"/>
              <a:gd name="adj3" fmla="val 9259"/>
              <a:gd name="adj4" fmla="val 43750"/>
            </a:avLst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276BCA-48D9-FE4A-BF66-17E8891E23EC}"/>
              </a:ext>
            </a:extLst>
          </p:cNvPr>
          <p:cNvSpPr/>
          <p:nvPr/>
        </p:nvSpPr>
        <p:spPr>
          <a:xfrm>
            <a:off x="2955013" y="3280609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 Column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82583F-291C-C848-A7D8-9DE28857CAF7}"/>
              </a:ext>
            </a:extLst>
          </p:cNvPr>
          <p:cNvSpPr/>
          <p:nvPr/>
        </p:nvSpPr>
        <p:spPr>
          <a:xfrm>
            <a:off x="4851921" y="3280608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9F1220-436A-6E41-9CEC-1953876A0475}"/>
              </a:ext>
            </a:extLst>
          </p:cNvPr>
          <p:cNvGrpSpPr/>
          <p:nvPr/>
        </p:nvGrpSpPr>
        <p:grpSpPr>
          <a:xfrm>
            <a:off x="3821286" y="3669835"/>
            <a:ext cx="1289785" cy="939059"/>
            <a:chOff x="3821286" y="3669835"/>
            <a:chExt cx="1289785" cy="93905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4EDDBD-D7F7-8040-BD90-635040A8EA59}"/>
                </a:ext>
              </a:extLst>
            </p:cNvPr>
            <p:cNvSpPr/>
            <p:nvPr/>
          </p:nvSpPr>
          <p:spPr>
            <a:xfrm>
              <a:off x="3821286" y="4281635"/>
              <a:ext cx="1289785" cy="32725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Meaning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5865015-A9DF-554C-B6BC-8836469A8434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 flipV="1">
              <a:off x="4129295" y="3670432"/>
              <a:ext cx="722626" cy="1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F47845-5500-E54E-8366-BBB36BE443B6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4466179" y="3669835"/>
              <a:ext cx="0" cy="611800"/>
            </a:xfrm>
            <a:prstGeom prst="line">
              <a:avLst/>
            </a:prstGeom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8582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A2D1-9E40-AD48-914E-0CFE1B17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Landscapes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9E4846-77DC-7248-AEBC-C3CEB55B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108016" cy="3603001"/>
          </a:xfrm>
        </p:spPr>
        <p:txBody>
          <a:bodyPr/>
          <a:lstStyle/>
          <a:p>
            <a:r>
              <a:rPr lang="en-US" dirty="0"/>
              <a:t>Many enterprises have had 40 years of innovation embedded into their IT Systems.</a:t>
            </a:r>
          </a:p>
          <a:p>
            <a:r>
              <a:rPr lang="en-US" dirty="0"/>
              <a:t>Data Science projects spend a lot of time finding and validating data.</a:t>
            </a:r>
          </a:p>
          <a:p>
            <a:r>
              <a:rPr lang="en-US" dirty="0"/>
              <a:t>There is often a delay moving real-time analytics from POC into production.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8C688-C922-F94C-B009-DB2C48DEE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9ED8-EBA8-4645-9A61-B7E57423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16" y="1051327"/>
            <a:ext cx="4317584" cy="37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6041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4B4FB-857C-7041-95D6-25CDF55EA9DA}"/>
              </a:ext>
            </a:extLst>
          </p:cNvPr>
          <p:cNvSpPr/>
          <p:nvPr/>
        </p:nvSpPr>
        <p:spPr>
          <a:xfrm>
            <a:off x="359200" y="1087655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1B06B-9520-9844-A40D-F571EAB3D739}"/>
              </a:ext>
            </a:extLst>
          </p:cNvPr>
          <p:cNvSpPr/>
          <p:nvPr/>
        </p:nvSpPr>
        <p:spPr>
          <a:xfrm>
            <a:off x="4881470" y="1087654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700D2-FC53-7B4D-9F42-9C162FDDBAB6}"/>
              </a:ext>
            </a:extLst>
          </p:cNvPr>
          <p:cNvSpPr/>
          <p:nvPr/>
        </p:nvSpPr>
        <p:spPr>
          <a:xfrm>
            <a:off x="2704556" y="3020727"/>
            <a:ext cx="3558282" cy="178067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E5F3B-0698-1C49-B598-313FFA521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distributed graph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1DCFC-64BF-E84E-87D3-FE97A83A6F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C602FE-51FF-7540-9881-4409FD81EB35}"/>
              </a:ext>
            </a:extLst>
          </p:cNvPr>
          <p:cNvSpPr/>
          <p:nvPr/>
        </p:nvSpPr>
        <p:spPr>
          <a:xfrm>
            <a:off x="741145" y="1318661"/>
            <a:ext cx="1174282" cy="77964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</a:p>
          <a:p>
            <a:pPr algn="ctr"/>
            <a:r>
              <a:rPr lang="en-US" sz="9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Column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57B47-EF9E-C24D-B3ED-CA3A9B8E273C}"/>
              </a:ext>
            </a:extLst>
          </p:cNvPr>
          <p:cNvSpPr/>
          <p:nvPr/>
        </p:nvSpPr>
        <p:spPr>
          <a:xfrm>
            <a:off x="5407794" y="1318660"/>
            <a:ext cx="1174282" cy="779647"/>
          </a:xfrm>
          <a:prstGeom prst="ellipse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Glossary</a:t>
            </a:r>
          </a:p>
          <a:p>
            <a:pPr algn="ctr"/>
            <a:r>
              <a:rPr lang="en-US" sz="10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1660D8-042C-BF42-B907-ADF5A452127E}"/>
              </a:ext>
            </a:extLst>
          </p:cNvPr>
          <p:cNvSpPr txBox="1"/>
          <p:nvPr/>
        </p:nvSpPr>
        <p:spPr>
          <a:xfrm>
            <a:off x="310578" y="256054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AAB2E9-FDEA-2D4B-B98B-5320D2095107}"/>
              </a:ext>
            </a:extLst>
          </p:cNvPr>
          <p:cNvSpPr txBox="1"/>
          <p:nvPr/>
        </p:nvSpPr>
        <p:spPr>
          <a:xfrm>
            <a:off x="2704556" y="4493623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555F2-9877-7E47-A398-4728BB435F73}"/>
              </a:ext>
            </a:extLst>
          </p:cNvPr>
          <p:cNvSpPr txBox="1"/>
          <p:nvPr/>
        </p:nvSpPr>
        <p:spPr>
          <a:xfrm>
            <a:off x="7578619" y="2560550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4EDDBD-D7F7-8040-BD90-635040A8EA59}"/>
              </a:ext>
            </a:extLst>
          </p:cNvPr>
          <p:cNvSpPr/>
          <p:nvPr/>
        </p:nvSpPr>
        <p:spPr>
          <a:xfrm>
            <a:off x="3821286" y="4281635"/>
            <a:ext cx="1289785" cy="327259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Meaning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865015-A9DF-554C-B6BC-8836469A8434}"/>
              </a:ext>
            </a:extLst>
          </p:cNvPr>
          <p:cNvCxnSpPr>
            <a:cxnSpLocks/>
          </p:cNvCxnSpPr>
          <p:nvPr/>
        </p:nvCxnSpPr>
        <p:spPr>
          <a:xfrm flipV="1">
            <a:off x="4129295" y="3670432"/>
            <a:ext cx="722626" cy="1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F47845-5500-E54E-8366-BBB36BE443B6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4466179" y="3669835"/>
            <a:ext cx="0" cy="61180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819F91-5E70-C543-BA32-496E3CD7BCE7}"/>
              </a:ext>
            </a:extLst>
          </p:cNvPr>
          <p:cNvSpPr/>
          <p:nvPr/>
        </p:nvSpPr>
        <p:spPr>
          <a:xfrm>
            <a:off x="3316763" y="3453745"/>
            <a:ext cx="808522" cy="4333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Database</a:t>
            </a:r>
          </a:p>
          <a:p>
            <a:pPr lvl="0" algn="ctr"/>
            <a:r>
              <a:rPr lang="en-US" sz="9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A5822-9E9C-8847-BF07-E7A49EAF5000}"/>
              </a:ext>
            </a:extLst>
          </p:cNvPr>
          <p:cNvSpPr/>
          <p:nvPr/>
        </p:nvSpPr>
        <p:spPr>
          <a:xfrm>
            <a:off x="4851921" y="3453151"/>
            <a:ext cx="808522" cy="433368"/>
          </a:xfrm>
          <a:prstGeom prst="rect">
            <a:avLst/>
          </a:prstGeom>
          <a:solidFill>
            <a:srgbClr val="FFB7FF"/>
          </a:solidFill>
          <a:ln>
            <a:solidFill>
              <a:schemeClr val="accent3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Glossary</a:t>
            </a:r>
          </a:p>
          <a:p>
            <a:pPr lvl="0" algn="ctr"/>
            <a:r>
              <a:rPr lang="en-US" sz="1000" dirty="0">
                <a:ln w="0"/>
                <a:solidFill>
                  <a:srgbClr val="595959">
                    <a:lumMod val="50000"/>
                  </a:srgbClr>
                </a:solidFill>
                <a:effectLst>
                  <a:outerShdw blurRad="38100" dist="19050" dir="2700000" algn="tl" rotWithShape="0">
                    <a:srgbClr val="FFFFFF">
                      <a:alpha val="40000"/>
                    </a:srgbClr>
                  </a:outerShdw>
                </a:effectLst>
              </a:rPr>
              <a:t>Term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C29D2EE3-5CCD-2B4D-A5DD-5792A86DC391}"/>
              </a:ext>
            </a:extLst>
          </p:cNvPr>
          <p:cNvSpPr/>
          <p:nvPr/>
        </p:nvSpPr>
        <p:spPr>
          <a:xfrm>
            <a:off x="1276451" y="3453151"/>
            <a:ext cx="966630" cy="618335"/>
          </a:xfrm>
          <a:prstGeom prst="wedgeRoundRectCallout">
            <a:avLst>
              <a:gd name="adj1" fmla="val 160394"/>
              <a:gd name="adj2" fmla="val -23115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Entity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75757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>
            <a:extLst>
              <a:ext uri="{FF2B5EF4-FFF2-40B4-BE49-F238E27FC236}">
                <a16:creationId xmlns:a16="http://schemas.microsoft.com/office/drawing/2014/main" id="{A193D2FE-B520-5E4E-BB33-C502F06C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cs typeface="ＭＳ Ｐゴシック" panose="020B0600070205080204" pitchFamily="34" charset="-128"/>
              </a:rPr>
              <a:t>Making metadata actionable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058323-8455-EF43-BB9C-A3EDBB9EB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5" y="1866900"/>
            <a:ext cx="1819275" cy="1700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Metadata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Repository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9AABC2E-1F44-E44D-B717-068FA9137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25" y="1860550"/>
            <a:ext cx="1820863" cy="17002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Metadata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Repository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F9EB9D-4473-7440-90C4-F81BE6F0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275" y="2955925"/>
            <a:ext cx="2176463" cy="622300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Security Tools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8513B9-86A2-F74A-B9BE-60AB1D6B7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5" y="1928813"/>
            <a:ext cx="2176463" cy="620712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Data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F9B266-DEC6-074C-BCF8-169208FE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463" y="3902075"/>
            <a:ext cx="3946525" cy="47625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Metadata Highway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269026-EE0D-194A-8285-24D016B0B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25" y="3584575"/>
            <a:ext cx="136525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3A7BED-FA8B-B547-957E-99CF10F08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3578225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55D510-CD4D-A249-972E-6892A12B10E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903538" y="1600200"/>
            <a:ext cx="0" cy="2109788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23DBCAF6-7E7F-F14F-90F7-9346E1814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138" y="2109788"/>
            <a:ext cx="431800" cy="203200"/>
          </a:xfrm>
          <a:prstGeom prst="leftRightArrow">
            <a:avLst>
              <a:gd name="adj1" fmla="val 50000"/>
              <a:gd name="adj2" fmla="val 50351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82D5531A-799F-DF42-97BC-6C389B66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3168650"/>
            <a:ext cx="430213" cy="204788"/>
          </a:xfrm>
          <a:prstGeom prst="leftRightArrow">
            <a:avLst>
              <a:gd name="adj1" fmla="val 50000"/>
              <a:gd name="adj2" fmla="val 49777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9EBCADD5-D6DB-944B-B7CD-62C24ED8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2563813"/>
            <a:ext cx="214312" cy="360362"/>
          </a:xfrm>
          <a:prstGeom prst="upDownArrow">
            <a:avLst>
              <a:gd name="adj1" fmla="val 50000"/>
              <a:gd name="adj2" fmla="val 50009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6B23C6A-1C0D-714D-BCDC-F3085373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9113" y="312738"/>
            <a:ext cx="2019300" cy="831850"/>
          </a:xfrm>
          <a:prstGeom prst="wedgeRectCallout">
            <a:avLst>
              <a:gd name="adj1" fmla="val -54870"/>
              <a:gd name="adj2" fmla="val 171759"/>
            </a:avLst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APIs for tools and engines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D24907B2-AF3D-1040-A503-C6B1B6AAE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663" y="3817938"/>
            <a:ext cx="2678112" cy="831850"/>
          </a:xfrm>
          <a:prstGeom prst="wedgeRectCallout">
            <a:avLst>
              <a:gd name="adj1" fmla="val -99361"/>
              <a:gd name="adj2" fmla="val -18241"/>
            </a:avLst>
          </a:prstGeom>
          <a:solidFill>
            <a:srgbClr val="FFFF00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metadata exchange and federated queries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A17DAA6-BA8C-4B46-AE51-C5BF111237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1689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1" grpId="0" animBg="1"/>
      <p:bldP spid="22" grpId="0" animBg="1"/>
      <p:bldP spid="23" grpId="0" animBg="1"/>
      <p:bldP spid="8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Using glossary function for semantic processing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C0D3A0A-6400-0846-A3B1-D4D9D76A74C6}"/>
              </a:ext>
            </a:extLst>
          </p:cNvPr>
          <p:cNvSpPr/>
          <p:nvPr/>
        </p:nvSpPr>
        <p:spPr>
          <a:xfrm>
            <a:off x="157216" y="834630"/>
            <a:ext cx="8759825" cy="2187178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b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15D09C3-C60A-2D49-BE24-D39D686ED248}"/>
              </a:ext>
            </a:extLst>
          </p:cNvPr>
          <p:cNvSpPr/>
          <p:nvPr/>
        </p:nvSpPr>
        <p:spPr>
          <a:xfrm>
            <a:off x="157163" y="3045645"/>
            <a:ext cx="8763000" cy="1316831"/>
          </a:xfrm>
          <a:prstGeom prst="rect">
            <a:avLst/>
          </a:prstGeom>
          <a:solidFill>
            <a:srgbClr val="EEECE1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Structural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for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 data store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B74FECEE-1692-7643-B7BD-5AB55D711547}"/>
              </a:ext>
            </a:extLst>
          </p:cNvPr>
          <p:cNvCxnSpPr/>
          <p:nvPr/>
        </p:nvCxnSpPr>
        <p:spPr bwMode="auto">
          <a:xfrm>
            <a:off x="1955800" y="3273029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5879178-D4E8-1F4D-AC07-5CA7813AB9D5}"/>
              </a:ext>
            </a:extLst>
          </p:cNvPr>
          <p:cNvCxnSpPr/>
          <p:nvPr/>
        </p:nvCxnSpPr>
        <p:spPr bwMode="auto">
          <a:xfrm>
            <a:off x="1958975" y="4176713"/>
            <a:ext cx="4452938" cy="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ys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0DEA266-F8F1-144D-9B19-DB0260A36BE5}"/>
              </a:ext>
            </a:extLst>
          </p:cNvPr>
          <p:cNvSpPr/>
          <p:nvPr/>
        </p:nvSpPr>
        <p:spPr>
          <a:xfrm>
            <a:off x="1751013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EmpName</a:t>
            </a:r>
            <a:endParaRPr kumimoji="0" lang="en-US" sz="1050" b="0" i="0" u="none" strike="noStrike" kern="1200" cap="small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45A60F6-C15B-1E4F-AC8A-B502914E260A}"/>
              </a:ext>
            </a:extLst>
          </p:cNvPr>
          <p:cNvSpPr/>
          <p:nvPr/>
        </p:nvSpPr>
        <p:spPr>
          <a:xfrm>
            <a:off x="2725738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EmpNo</a:t>
            </a:r>
            <a:endParaRPr kumimoji="0" lang="en-US" sz="1050" b="0" i="0" u="none" strike="noStrike" kern="1200" cap="small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98DA43-984D-8445-8029-7D0799A0193A}"/>
              </a:ext>
            </a:extLst>
          </p:cNvPr>
          <p:cNvSpPr/>
          <p:nvPr/>
        </p:nvSpPr>
        <p:spPr>
          <a:xfrm>
            <a:off x="3698875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JobCode</a:t>
            </a:r>
            <a:endParaRPr kumimoji="0" lang="en-US" sz="1050" b="0" i="0" u="none" strike="noStrike" kern="1200" cap="small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98F74EE4-32D8-7345-9F63-FCC035A00D4C}"/>
              </a:ext>
            </a:extLst>
          </p:cNvPr>
          <p:cNvSpPr/>
          <p:nvPr/>
        </p:nvSpPr>
        <p:spPr>
          <a:xfrm>
            <a:off x="5932488" y="3268292"/>
            <a:ext cx="971550" cy="912019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small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Salary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30ABD19-E3EE-1945-BFA3-05FBE362752F}"/>
              </a:ext>
            </a:extLst>
          </p:cNvPr>
          <p:cNvSpPr/>
          <p:nvPr/>
        </p:nvSpPr>
        <p:spPr>
          <a:xfrm rot="16200000">
            <a:off x="961838" y="3465450"/>
            <a:ext cx="1070372" cy="490317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small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Employee Record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1D45FA-380C-6D4F-8AE0-5660C9690924}"/>
              </a:ext>
            </a:extLst>
          </p:cNvPr>
          <p:cNvSpPr txBox="1"/>
          <p:nvPr/>
        </p:nvSpPr>
        <p:spPr bwMode="auto">
          <a:xfrm>
            <a:off x="1066823" y="906093"/>
            <a:ext cx="904478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Employee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4A77B67-1AD6-A843-902D-B3F64FDB8124}"/>
              </a:ext>
            </a:extLst>
          </p:cNvPr>
          <p:cNvSpPr txBox="1"/>
          <p:nvPr/>
        </p:nvSpPr>
        <p:spPr bwMode="auto">
          <a:xfrm>
            <a:off x="4776809" y="1360911"/>
            <a:ext cx="1236749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Work Location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A2A1A9-7B4E-174A-BB0D-5D486D569AB7}"/>
              </a:ext>
            </a:extLst>
          </p:cNvPr>
          <p:cNvSpPr txBox="1"/>
          <p:nvPr/>
        </p:nvSpPr>
        <p:spPr bwMode="auto">
          <a:xfrm>
            <a:off x="6638926" y="2309839"/>
            <a:ext cx="1182631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Annual Salary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02B9120-0794-804B-A0EE-1A7D43E156E7}"/>
              </a:ext>
            </a:extLst>
          </p:cNvPr>
          <p:cNvSpPr txBox="1"/>
          <p:nvPr/>
        </p:nvSpPr>
        <p:spPr bwMode="auto">
          <a:xfrm>
            <a:off x="3787469" y="2024089"/>
            <a:ext cx="793807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Job Title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8B21A8D-26B8-0740-BE81-A84FCFE7E1B5}"/>
              </a:ext>
            </a:extLst>
          </p:cNvPr>
          <p:cNvSpPr txBox="1"/>
          <p:nvPr/>
        </p:nvSpPr>
        <p:spPr bwMode="auto">
          <a:xfrm>
            <a:off x="2397146" y="2256261"/>
            <a:ext cx="1084015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Employee Id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686236B-68DD-0245-B9DB-93E5BC4D69EB}"/>
              </a:ext>
            </a:extLst>
          </p:cNvPr>
          <p:cNvSpPr txBox="1"/>
          <p:nvPr/>
        </p:nvSpPr>
        <p:spPr bwMode="auto">
          <a:xfrm>
            <a:off x="825506" y="2440808"/>
            <a:ext cx="1378967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Employee Name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226883C-EE08-5A48-B7F0-C9FC1A9E791D}"/>
              </a:ext>
            </a:extLst>
          </p:cNvPr>
          <p:cNvSpPr txBox="1"/>
          <p:nvPr/>
        </p:nvSpPr>
        <p:spPr bwMode="auto">
          <a:xfrm>
            <a:off x="7292984" y="1683570"/>
            <a:ext cx="1337674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Hourly Pay Rate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BBEA07E-1325-FB4D-8F53-BE3774B95AA5}"/>
              </a:ext>
            </a:extLst>
          </p:cNvPr>
          <p:cNvSpPr txBox="1"/>
          <p:nvPr/>
        </p:nvSpPr>
        <p:spPr bwMode="auto">
          <a:xfrm>
            <a:off x="506414" y="1814539"/>
            <a:ext cx="842025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Manager</a:t>
            </a:r>
          </a:p>
        </p:txBody>
      </p:sp>
      <p:cxnSp>
        <p:nvCxnSpPr>
          <p:cNvPr id="142" name="Curved Connector 141">
            <a:extLst>
              <a:ext uri="{FF2B5EF4-FFF2-40B4-BE49-F238E27FC236}">
                <a16:creationId xmlns:a16="http://schemas.microsoft.com/office/drawing/2014/main" id="{548A347B-4799-F345-8EC9-BAFCA64213A0}"/>
              </a:ext>
            </a:extLst>
          </p:cNvPr>
          <p:cNvCxnSpPr>
            <a:stCxn id="134" idx="2"/>
            <a:endCxn id="138" idx="1"/>
          </p:cNvCxnSpPr>
          <p:nvPr/>
        </p:nvCxnSpPr>
        <p:spPr bwMode="auto">
          <a:xfrm rot="16200000" flipH="1">
            <a:off x="1359964" y="1372968"/>
            <a:ext cx="1196280" cy="878084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094BEC14-4157-6946-9C94-3D1027C71976}"/>
              </a:ext>
            </a:extLst>
          </p:cNvPr>
          <p:cNvCxnSpPr>
            <a:stCxn id="134" idx="2"/>
            <a:endCxn id="139" idx="0"/>
          </p:cNvCxnSpPr>
          <p:nvPr/>
        </p:nvCxnSpPr>
        <p:spPr bwMode="auto">
          <a:xfrm rot="5400000">
            <a:off x="903557" y="1825303"/>
            <a:ext cx="1226938" cy="4072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Curved Connector 143">
            <a:extLst>
              <a:ext uri="{FF2B5EF4-FFF2-40B4-BE49-F238E27FC236}">
                <a16:creationId xmlns:a16="http://schemas.microsoft.com/office/drawing/2014/main" id="{FB8D6BC1-2CBD-9F4B-AC41-E2D0D906F0FF}"/>
              </a:ext>
            </a:extLst>
          </p:cNvPr>
          <p:cNvCxnSpPr>
            <a:stCxn id="134" idx="2"/>
            <a:endCxn id="135" idx="1"/>
          </p:cNvCxnSpPr>
          <p:nvPr/>
        </p:nvCxnSpPr>
        <p:spPr bwMode="auto">
          <a:xfrm rot="16200000" flipH="1">
            <a:off x="2997470" y="-264539"/>
            <a:ext cx="300930" cy="3257747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7489120F-0BB1-CE45-877F-9D6BDC381282}"/>
              </a:ext>
            </a:extLst>
          </p:cNvPr>
          <p:cNvCxnSpPr>
            <a:stCxn id="134" idx="2"/>
            <a:endCxn id="137" idx="1"/>
          </p:cNvCxnSpPr>
          <p:nvPr/>
        </p:nvCxnSpPr>
        <p:spPr bwMode="auto">
          <a:xfrm rot="16200000" flipH="1">
            <a:off x="2171211" y="561720"/>
            <a:ext cx="964108" cy="2268407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Curved Connector 145">
            <a:extLst>
              <a:ext uri="{FF2B5EF4-FFF2-40B4-BE49-F238E27FC236}">
                <a16:creationId xmlns:a16="http://schemas.microsoft.com/office/drawing/2014/main" id="{58330AE4-5A2B-EC4A-AD4E-E3E0653D25D4}"/>
              </a:ext>
            </a:extLst>
          </p:cNvPr>
          <p:cNvCxnSpPr>
            <a:stCxn id="134" idx="2"/>
            <a:endCxn id="141" idx="0"/>
          </p:cNvCxnSpPr>
          <p:nvPr/>
        </p:nvCxnSpPr>
        <p:spPr bwMode="auto">
          <a:xfrm rot="5400000">
            <a:off x="922911" y="1218387"/>
            <a:ext cx="600669" cy="591635"/>
          </a:xfrm>
          <a:prstGeom prst="curved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F27000A7-81D1-D940-BFE3-A8F0471D6224}"/>
              </a:ext>
            </a:extLst>
          </p:cNvPr>
          <p:cNvSpPr txBox="1"/>
          <p:nvPr/>
        </p:nvSpPr>
        <p:spPr bwMode="auto">
          <a:xfrm>
            <a:off x="5002214" y="1740720"/>
            <a:ext cx="1600053" cy="307777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9525">
            <a:solidFill>
              <a:srgbClr val="4BACC6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Compensation Plan</a:t>
            </a:r>
          </a:p>
        </p:txBody>
      </p: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627F4E70-5B48-A546-B5B5-C5B3CFE60599}"/>
              </a:ext>
            </a:extLst>
          </p:cNvPr>
          <p:cNvCxnSpPr>
            <a:stCxn id="134" idx="2"/>
            <a:endCxn id="147" idx="1"/>
          </p:cNvCxnSpPr>
          <p:nvPr/>
        </p:nvCxnSpPr>
        <p:spPr bwMode="auto">
          <a:xfrm rot="16200000" flipH="1">
            <a:off x="2920269" y="-187337"/>
            <a:ext cx="680739" cy="3483152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9" name="Curved Connector 148">
            <a:extLst>
              <a:ext uri="{FF2B5EF4-FFF2-40B4-BE49-F238E27FC236}">
                <a16:creationId xmlns:a16="http://schemas.microsoft.com/office/drawing/2014/main" id="{32CFC42D-6BEA-F04C-861E-B01A1BDFCC20}"/>
              </a:ext>
            </a:extLst>
          </p:cNvPr>
          <p:cNvCxnSpPr>
            <a:stCxn id="140" idx="1"/>
            <a:endCxn id="147" idx="2"/>
          </p:cNvCxnSpPr>
          <p:nvPr/>
        </p:nvCxnSpPr>
        <p:spPr bwMode="auto">
          <a:xfrm rot="10800000" flipV="1">
            <a:off x="5802242" y="1837459"/>
            <a:ext cx="1490743" cy="211038"/>
          </a:xfrm>
          <a:prstGeom prst="curvedConnector4">
            <a:avLst>
              <a:gd name="adj1" fmla="val 23167"/>
              <a:gd name="adj2" fmla="val 20832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0" name="Curved Connector 149">
            <a:extLst>
              <a:ext uri="{FF2B5EF4-FFF2-40B4-BE49-F238E27FC236}">
                <a16:creationId xmlns:a16="http://schemas.microsoft.com/office/drawing/2014/main" id="{D50B73F7-503E-1746-AF7B-069AB206A048}"/>
              </a:ext>
            </a:extLst>
          </p:cNvPr>
          <p:cNvCxnSpPr>
            <a:stCxn id="136" idx="1"/>
            <a:endCxn id="147" idx="2"/>
          </p:cNvCxnSpPr>
          <p:nvPr/>
        </p:nvCxnSpPr>
        <p:spPr bwMode="auto">
          <a:xfrm rot="10800000">
            <a:off x="5802242" y="2048498"/>
            <a:ext cx="836685" cy="415231"/>
          </a:xfrm>
          <a:prstGeom prst="curvedConnector2">
            <a:avLst/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Curved Connector 70">
            <a:extLst>
              <a:ext uri="{FF2B5EF4-FFF2-40B4-BE49-F238E27FC236}">
                <a16:creationId xmlns:a16="http://schemas.microsoft.com/office/drawing/2014/main" id="{1348DF88-2629-324D-A64C-AC829A0EA4A1}"/>
              </a:ext>
            </a:extLst>
          </p:cNvPr>
          <p:cNvCxnSpPr>
            <a:stCxn id="137" idx="2"/>
            <a:endCxn id="131" idx="0"/>
          </p:cNvCxnSpPr>
          <p:nvPr/>
        </p:nvCxnSpPr>
        <p:spPr bwMode="auto">
          <a:xfrm rot="16200000" flipH="1">
            <a:off x="3716298" y="2799940"/>
            <a:ext cx="936426" cy="27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" name="Curved Connector 70">
            <a:extLst>
              <a:ext uri="{FF2B5EF4-FFF2-40B4-BE49-F238E27FC236}">
                <a16:creationId xmlns:a16="http://schemas.microsoft.com/office/drawing/2014/main" id="{2B9BF184-34CD-F14C-B50D-0A37DA5EE837}"/>
              </a:ext>
            </a:extLst>
          </p:cNvPr>
          <p:cNvCxnSpPr>
            <a:stCxn id="139" idx="2"/>
            <a:endCxn id="129" idx="0"/>
          </p:cNvCxnSpPr>
          <p:nvPr/>
        </p:nvCxnSpPr>
        <p:spPr bwMode="auto">
          <a:xfrm rot="16200000" flipH="1">
            <a:off x="1616036" y="2647539"/>
            <a:ext cx="519707" cy="721798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Curved Connector 70">
            <a:extLst>
              <a:ext uri="{FF2B5EF4-FFF2-40B4-BE49-F238E27FC236}">
                <a16:creationId xmlns:a16="http://schemas.microsoft.com/office/drawing/2014/main" id="{1B485AD3-1039-FB4F-A8F5-9C93F1794D42}"/>
              </a:ext>
            </a:extLst>
          </p:cNvPr>
          <p:cNvCxnSpPr>
            <a:stCxn id="138" idx="2"/>
            <a:endCxn id="130" idx="0"/>
          </p:cNvCxnSpPr>
          <p:nvPr/>
        </p:nvCxnSpPr>
        <p:spPr bwMode="auto">
          <a:xfrm rot="16200000" flipH="1">
            <a:off x="2723206" y="2779985"/>
            <a:ext cx="704254" cy="27235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Curved Connector 70">
            <a:extLst>
              <a:ext uri="{FF2B5EF4-FFF2-40B4-BE49-F238E27FC236}">
                <a16:creationId xmlns:a16="http://schemas.microsoft.com/office/drawing/2014/main" id="{04515B97-F0AE-EA49-9CBF-C8E8B426AB03}"/>
              </a:ext>
            </a:extLst>
          </p:cNvPr>
          <p:cNvCxnSpPr>
            <a:stCxn id="136" idx="2"/>
            <a:endCxn id="132" idx="0"/>
          </p:cNvCxnSpPr>
          <p:nvPr/>
        </p:nvCxnSpPr>
        <p:spPr bwMode="auto">
          <a:xfrm rot="5400000">
            <a:off x="6498915" y="2536965"/>
            <a:ext cx="650676" cy="81197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28575" cap="flat" cmpd="sng" algn="ctr">
            <a:solidFill>
              <a:sysClr val="windowText" lastClr="00000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96557F5B-1DBA-E641-BB11-7618059EDAC4}"/>
              </a:ext>
            </a:extLst>
          </p:cNvPr>
          <p:cNvSpPr txBox="1"/>
          <p:nvPr/>
        </p:nvSpPr>
        <p:spPr bwMode="auto">
          <a:xfrm>
            <a:off x="3951340" y="1222799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07B22A1-5DD6-AB43-859E-9B7C5D8BBEB2}"/>
              </a:ext>
            </a:extLst>
          </p:cNvPr>
          <p:cNvSpPr txBox="1"/>
          <p:nvPr/>
        </p:nvSpPr>
        <p:spPr bwMode="auto">
          <a:xfrm>
            <a:off x="4165653" y="1607370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041EF1-2190-EE46-8196-7664A579AC64}"/>
              </a:ext>
            </a:extLst>
          </p:cNvPr>
          <p:cNvSpPr txBox="1"/>
          <p:nvPr/>
        </p:nvSpPr>
        <p:spPr bwMode="auto">
          <a:xfrm>
            <a:off x="3127379" y="1899074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BC54E50-FA91-6B4F-80F4-05CA80A350D8}"/>
              </a:ext>
            </a:extLst>
          </p:cNvPr>
          <p:cNvSpPr txBox="1"/>
          <p:nvPr/>
        </p:nvSpPr>
        <p:spPr bwMode="auto">
          <a:xfrm>
            <a:off x="1982798" y="2051474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0DC4CA3-1C66-4249-B7C7-2530B39135C0}"/>
              </a:ext>
            </a:extLst>
          </p:cNvPr>
          <p:cNvSpPr txBox="1"/>
          <p:nvPr/>
        </p:nvSpPr>
        <p:spPr bwMode="auto">
          <a:xfrm>
            <a:off x="884251" y="2157439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ECA0CFE-6E06-344B-8CDC-D663C4627B7A}"/>
              </a:ext>
            </a:extLst>
          </p:cNvPr>
          <p:cNvSpPr txBox="1"/>
          <p:nvPr/>
        </p:nvSpPr>
        <p:spPr bwMode="auto">
          <a:xfrm>
            <a:off x="368302" y="1499024"/>
            <a:ext cx="543739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HAS-A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D11F309-2011-394A-8571-7AF452B51EA1}"/>
              </a:ext>
            </a:extLst>
          </p:cNvPr>
          <p:cNvSpPr txBox="1"/>
          <p:nvPr/>
        </p:nvSpPr>
        <p:spPr bwMode="auto">
          <a:xfrm>
            <a:off x="5400675" y="2075286"/>
            <a:ext cx="4090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IS-A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60A2A75-6D3B-934E-AE14-23FC72CFFA91}"/>
              </a:ext>
            </a:extLst>
          </p:cNvPr>
          <p:cNvSpPr txBox="1"/>
          <p:nvPr/>
        </p:nvSpPr>
        <p:spPr bwMode="auto">
          <a:xfrm>
            <a:off x="6022975" y="1988584"/>
            <a:ext cx="4090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IS-A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9DAE798-E6A3-8D40-852A-5EF5AF1AF01F}"/>
              </a:ext>
            </a:extLst>
          </p:cNvPr>
          <p:cNvSpPr txBox="1"/>
          <p:nvPr/>
        </p:nvSpPr>
        <p:spPr bwMode="auto">
          <a:xfrm>
            <a:off x="6599266" y="1009677"/>
            <a:ext cx="835357" cy="307777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38100" cmpd="sng">
            <a:solidFill>
              <a:srgbClr val="F79646">
                <a:lumMod val="50000"/>
              </a:srgbClr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-1" charset="0"/>
                <a:ea typeface="ＭＳ Ｐゴシック"/>
                <a:cs typeface="+mn-cs"/>
              </a:rPr>
              <a:t>Sensitive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566E9EE4-49D4-914C-BB2D-8E3A3FCA9B57}"/>
              </a:ext>
            </a:extLst>
          </p:cNvPr>
          <p:cNvCxnSpPr>
            <a:stCxn id="163" idx="2"/>
          </p:cNvCxnSpPr>
          <p:nvPr/>
        </p:nvCxnSpPr>
        <p:spPr bwMode="auto">
          <a:xfrm flipH="1">
            <a:off x="6459567" y="1317454"/>
            <a:ext cx="557378" cy="423265"/>
          </a:xfrm>
          <a:prstGeom prst="straightConnector1">
            <a:avLst/>
          </a:prstGeom>
          <a:solidFill>
            <a:srgbClr val="CC99FF"/>
          </a:solidFill>
          <a:ln w="57150" cap="flat" cmpd="sng" algn="ctr">
            <a:solidFill>
              <a:srgbClr val="984807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C22D3D77-6C78-BC4C-AAB4-41AC86C78C4D}"/>
              </a:ext>
            </a:extLst>
          </p:cNvPr>
          <p:cNvCxnSpPr>
            <a:stCxn id="141" idx="1"/>
            <a:endCxn id="134" idx="1"/>
          </p:cNvCxnSpPr>
          <p:nvPr/>
        </p:nvCxnSpPr>
        <p:spPr bwMode="auto">
          <a:xfrm rot="10800000" flipH="1">
            <a:off x="506413" y="1059982"/>
            <a:ext cx="560409" cy="908446"/>
          </a:xfrm>
          <a:prstGeom prst="curvedConnector3">
            <a:avLst>
              <a:gd name="adj1" fmla="val -40792"/>
            </a:avLst>
          </a:prstGeom>
          <a:solidFill>
            <a:srgbClr val="CC99FF"/>
          </a:solidFill>
          <a:ln w="19050" cap="flat" cmpd="sng" algn="ctr">
            <a:solidFill>
              <a:srgbClr val="4BACC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07A09B7A-AE3F-2C49-AFC6-DA5A83149A64}"/>
              </a:ext>
            </a:extLst>
          </p:cNvPr>
          <p:cNvSpPr txBox="1"/>
          <p:nvPr/>
        </p:nvSpPr>
        <p:spPr bwMode="auto">
          <a:xfrm>
            <a:off x="222250" y="919189"/>
            <a:ext cx="4090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kern="1200" dirty="0">
                <a:solidFill>
                  <a:srgbClr val="4BACC6">
                    <a:lumMod val="75000"/>
                  </a:srgbClr>
                </a:solidFill>
                <a:latin typeface="Calibri" pitchFamily="-1" charset="0"/>
                <a:ea typeface="ＭＳ Ｐゴシック"/>
                <a:cs typeface="+mn-cs"/>
              </a:rPr>
              <a:t>IS-A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3BA522F-485E-2544-A2EF-22417F6650D4}"/>
              </a:ext>
            </a:extLst>
          </p:cNvPr>
          <p:cNvSpPr/>
          <p:nvPr/>
        </p:nvSpPr>
        <p:spPr>
          <a:xfrm>
            <a:off x="152400" y="4374358"/>
            <a:ext cx="8764588" cy="482204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</a:t>
            </a:r>
          </a:p>
        </p:txBody>
      </p:sp>
      <p:sp>
        <p:nvSpPr>
          <p:cNvPr id="168" name="TextBox 1">
            <a:extLst>
              <a:ext uri="{FF2B5EF4-FFF2-40B4-BE49-F238E27FC236}">
                <a16:creationId xmlns:a16="http://schemas.microsoft.com/office/drawing/2014/main" id="{A0F518B4-7237-9347-AE00-94ED3F715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4" y="4598220"/>
            <a:ext cx="89354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kern="1200">
                <a:solidFill>
                  <a:prstClr val="white"/>
                </a:solidFill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B20DD1FD-E16B-E746-9C1B-EDEA38A6463E}"/>
              </a:ext>
            </a:extLst>
          </p:cNvPr>
          <p:cNvCxnSpPr/>
          <p:nvPr/>
        </p:nvCxnSpPr>
        <p:spPr bwMode="auto">
          <a:xfrm flipH="1">
            <a:off x="1427183" y="4174331"/>
            <a:ext cx="312737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4FAC03E-2FA6-4B47-90BA-EE27DEA77486}"/>
              </a:ext>
            </a:extLst>
          </p:cNvPr>
          <p:cNvCxnSpPr/>
          <p:nvPr/>
        </p:nvCxnSpPr>
        <p:spPr bwMode="auto">
          <a:xfrm flipH="1">
            <a:off x="2492396" y="4174357"/>
            <a:ext cx="219075" cy="52982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3C30B4F0-18CB-C243-8EFC-8E4359DD683D}"/>
              </a:ext>
            </a:extLst>
          </p:cNvPr>
          <p:cNvCxnSpPr/>
          <p:nvPr/>
        </p:nvCxnSpPr>
        <p:spPr bwMode="auto">
          <a:xfrm flipH="1">
            <a:off x="3135313" y="4182667"/>
            <a:ext cx="544512" cy="5095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33C4E12-48A9-7247-BFE7-E517B0CB2704}"/>
              </a:ext>
            </a:extLst>
          </p:cNvPr>
          <p:cNvCxnSpPr/>
          <p:nvPr/>
        </p:nvCxnSpPr>
        <p:spPr bwMode="auto">
          <a:xfrm flipH="1">
            <a:off x="3575050" y="4174331"/>
            <a:ext cx="1081088" cy="50601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7B19EEF8-7CCF-894D-B6A4-8850F8498390}"/>
              </a:ext>
            </a:extLst>
          </p:cNvPr>
          <p:cNvCxnSpPr/>
          <p:nvPr/>
        </p:nvCxnSpPr>
        <p:spPr bwMode="auto">
          <a:xfrm>
            <a:off x="5942013" y="4174333"/>
            <a:ext cx="266700" cy="51792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7848246D-177D-7B48-AAD2-60BBF9B8CA98}"/>
              </a:ext>
            </a:extLst>
          </p:cNvPr>
          <p:cNvCxnSpPr/>
          <p:nvPr/>
        </p:nvCxnSpPr>
        <p:spPr bwMode="auto">
          <a:xfrm flipH="1">
            <a:off x="6710391" y="4171951"/>
            <a:ext cx="168275" cy="52030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rgbClr val="1F497D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Slide Number Placeholder 3">
            <a:extLst>
              <a:ext uri="{FF2B5EF4-FFF2-40B4-BE49-F238E27FC236}">
                <a16:creationId xmlns:a16="http://schemas.microsoft.com/office/drawing/2014/main" id="{BA1E6FE3-71EF-8746-8301-57A810D2AD3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842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7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606FE8D7-B3CC-BD43-820A-A8ABF32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cs typeface="ＭＳ Ｐゴシック" panose="020B0600070205080204" pitchFamily="34" charset="-128"/>
              </a:rPr>
              <a:t>Automating governance example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A53051-2E94-AC41-B14D-9B5E49FAA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6" y="1866900"/>
            <a:ext cx="1621368" cy="1700213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IBM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Information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Governance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Catalog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710ACA-B50C-E54C-AB16-12FAF1661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353" y="1860550"/>
            <a:ext cx="1570655" cy="1700213"/>
          </a:xfrm>
          <a:prstGeom prst="roundRect">
            <a:avLst>
              <a:gd name="adj" fmla="val 16667"/>
            </a:avLst>
          </a:prstGeom>
          <a:solidFill>
            <a:srgbClr val="EBF1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Atlas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AF8F5B-C5BA-B448-806E-1A3D6521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042" y="2955925"/>
            <a:ext cx="2176463" cy="622300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Ranger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270E1-F3CC-6643-92B2-72FE1A927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692" y="1928813"/>
            <a:ext cx="2176463" cy="620712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Gaian</a:t>
            </a:r>
          </a:p>
        </p:txBody>
      </p:sp>
      <p:pic>
        <p:nvPicPr>
          <p:cNvPr id="12294" name="Picture 6" descr="Faith Broker Icon.png">
            <a:extLst>
              <a:ext uri="{FF2B5EF4-FFF2-40B4-BE49-F238E27FC236}">
                <a16:creationId xmlns:a16="http://schemas.microsoft.com/office/drawing/2014/main" id="{47C20B5E-E396-4648-8B1C-A7B9BC9F6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57866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allie Quartile Icon.png">
            <a:extLst>
              <a:ext uri="{FF2B5EF4-FFF2-40B4-BE49-F238E27FC236}">
                <a16:creationId xmlns:a16="http://schemas.microsoft.com/office/drawing/2014/main" id="{4ADDBF93-18EE-C143-AF6A-698E514A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7" y="953942"/>
            <a:ext cx="785812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10">
            <a:extLst>
              <a:ext uri="{FF2B5EF4-FFF2-40B4-BE49-F238E27FC236}">
                <a16:creationId xmlns:a16="http://schemas.microsoft.com/office/drawing/2014/main" id="{77121FF3-49B2-CB44-943A-F9340D23B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59" y="1089327"/>
            <a:ext cx="1047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Define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7FBF1-F48C-5E4A-82A6-7EFDD6B29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602" y="1090201"/>
            <a:ext cx="1570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Hadoop 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91EAC-FBA0-F948-A934-CA071B666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55" y="3713163"/>
            <a:ext cx="2484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Manage Data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556F3-A952-E84A-9604-AE8F5003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" y="3902075"/>
            <a:ext cx="5070869" cy="64633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Egeria</a:t>
            </a:r>
          </a:p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(Open metadata exchange and federated queries)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A937E7-8C82-684C-910E-920CF64B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000" y="3584575"/>
            <a:ext cx="136525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3DDE0-EEB6-5744-AD46-AE8C364D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211" y="356820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80DFCEE1-44AB-4F49-A5EE-BEEE0F54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905" y="2109788"/>
            <a:ext cx="431800" cy="203200"/>
          </a:xfrm>
          <a:prstGeom prst="leftRightArrow">
            <a:avLst>
              <a:gd name="adj1" fmla="val 50000"/>
              <a:gd name="adj2" fmla="val 50351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8E44A7E6-71C7-D249-A230-C82E84BA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3168650"/>
            <a:ext cx="430213" cy="204788"/>
          </a:xfrm>
          <a:prstGeom prst="leftRightArrow">
            <a:avLst>
              <a:gd name="adj1" fmla="val 50000"/>
              <a:gd name="adj2" fmla="val 49777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A525E4D1-39EF-3345-B901-45A76BF7F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955" y="2563813"/>
            <a:ext cx="214312" cy="360362"/>
          </a:xfrm>
          <a:prstGeom prst="upDownArrow">
            <a:avLst>
              <a:gd name="adj1" fmla="val 50000"/>
              <a:gd name="adj2" fmla="val 50009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D886B04-00DD-884D-ADD4-0ADCEAC4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19" y="1062037"/>
            <a:ext cx="1047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Access</a:t>
            </a:r>
          </a:p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Data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21239D-326E-6C45-9F15-95EEC015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70" y="1854432"/>
            <a:ext cx="1409035" cy="1700213"/>
          </a:xfrm>
          <a:prstGeom prst="roundRect">
            <a:avLst>
              <a:gd name="adj" fmla="val 16667"/>
            </a:avLst>
          </a:prstGeom>
          <a:solidFill>
            <a:srgbClr val="6DCC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Egeria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5D2FD-3FCC-2742-8414-849FA729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963" y="356961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2C03C3-CE14-0A40-AA8C-B08DF61C5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412" y="1078894"/>
            <a:ext cx="1809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Open </a:t>
            </a:r>
          </a:p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Governance 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6C2C3-0C7B-B84D-B3FF-F6BAB6F86D40}"/>
              </a:ext>
            </a:extLst>
          </p:cNvPr>
          <p:cNvSpPr txBox="1"/>
          <p:nvPr/>
        </p:nvSpPr>
        <p:spPr>
          <a:xfrm>
            <a:off x="5656434" y="182188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FB1F-32BD-B14C-AD02-A97CAD6326C3}"/>
              </a:ext>
            </a:extLst>
          </p:cNvPr>
          <p:cNvSpPr txBox="1"/>
          <p:nvPr/>
        </p:nvSpPr>
        <p:spPr>
          <a:xfrm>
            <a:off x="5656433" y="279259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43881699-7B77-BD42-861F-DDB5B2779DF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197793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Integrating ODPi Egeria into existing technology</a:t>
            </a:r>
            <a:endParaRPr lang="en-GB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4E2215-A7CA-774B-BD32-A9D87552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588820" cy="3603001"/>
          </a:xfrm>
        </p:spPr>
        <p:txBody>
          <a:bodyPr/>
          <a:lstStyle/>
          <a:p>
            <a:r>
              <a:rPr lang="en-US" dirty="0"/>
              <a:t>Adapter</a:t>
            </a:r>
          </a:p>
          <a:p>
            <a:r>
              <a:rPr lang="en-US" dirty="0"/>
              <a:t>Native</a:t>
            </a:r>
          </a:p>
          <a:p>
            <a:r>
              <a:rPr lang="en-US" dirty="0"/>
              <a:t>Caller</a:t>
            </a:r>
          </a:p>
          <a:p>
            <a:r>
              <a:rPr lang="en-US" dirty="0"/>
              <a:t>Plug-in</a:t>
            </a:r>
          </a:p>
          <a:p>
            <a:r>
              <a:rPr lang="en-US" dirty="0"/>
              <a:t>Special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F665F-4CF6-6346-BC39-A1A2A9F7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10B09E-3B79-D14E-850C-934E0359D110}"/>
              </a:ext>
            </a:extLst>
          </p:cNvPr>
          <p:cNvCxnSpPr>
            <a:stCxn id="14" idx="3"/>
            <a:endCxn id="8" idx="7"/>
          </p:cNvCxnSpPr>
          <p:nvPr/>
        </p:nvCxnSpPr>
        <p:spPr bwMode="auto">
          <a:xfrm flipH="1">
            <a:off x="7345860" y="2139573"/>
            <a:ext cx="433685" cy="25700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F261D7C-EA9E-3E4C-8C23-FBDA43CC348D}"/>
              </a:ext>
            </a:extLst>
          </p:cNvPr>
          <p:cNvSpPr/>
          <p:nvPr/>
        </p:nvSpPr>
        <p:spPr>
          <a:xfrm>
            <a:off x="7556395" y="1731604"/>
            <a:ext cx="782580" cy="577201"/>
          </a:xfrm>
          <a:prstGeom prst="rect">
            <a:avLst/>
          </a:prstGeom>
          <a:solidFill>
            <a:srgbClr val="CCFFCC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C1E022-DA47-D746-8328-55759D6E0053}"/>
              </a:ext>
            </a:extLst>
          </p:cNvPr>
          <p:cNvSpPr/>
          <p:nvPr/>
        </p:nvSpPr>
        <p:spPr>
          <a:xfrm>
            <a:off x="5221484" y="2186192"/>
            <a:ext cx="2488861" cy="1436589"/>
          </a:xfrm>
          <a:prstGeom prst="ellipse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E351F0-8AE7-C146-B3A1-92111FF88C34}"/>
              </a:ext>
            </a:extLst>
          </p:cNvPr>
          <p:cNvSpPr/>
          <p:nvPr/>
        </p:nvSpPr>
        <p:spPr>
          <a:xfrm>
            <a:off x="5426749" y="2320113"/>
            <a:ext cx="2078329" cy="1168747"/>
          </a:xfrm>
          <a:prstGeom prst="ellipse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Cohort 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D13D0-3AE3-1843-9382-A2FCE0A6B578}"/>
              </a:ext>
            </a:extLst>
          </p:cNvPr>
          <p:cNvCxnSpPr>
            <a:stCxn id="13" idx="3"/>
            <a:endCxn id="8" idx="2"/>
          </p:cNvCxnSpPr>
          <p:nvPr/>
        </p:nvCxnSpPr>
        <p:spPr bwMode="auto">
          <a:xfrm>
            <a:off x="4926410" y="2904486"/>
            <a:ext cx="295074" cy="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D6E43E-D496-6A42-A76C-50D5460E560D}"/>
              </a:ext>
            </a:extLst>
          </p:cNvPr>
          <p:cNvCxnSpPr>
            <a:stCxn id="12" idx="2"/>
          </p:cNvCxnSpPr>
          <p:nvPr/>
        </p:nvCxnSpPr>
        <p:spPr bwMode="auto">
          <a:xfrm flipH="1" flipV="1">
            <a:off x="7345860" y="3406743"/>
            <a:ext cx="362934" cy="3058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90A4B70-2C17-1546-8472-13F8956A87B8}"/>
              </a:ext>
            </a:extLst>
          </p:cNvPr>
          <p:cNvSpPr/>
          <p:nvPr/>
        </p:nvSpPr>
        <p:spPr>
          <a:xfrm>
            <a:off x="7708794" y="3615606"/>
            <a:ext cx="168330" cy="19392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D3A449-C8D5-EC45-94FE-5C47217C3CA3}"/>
              </a:ext>
            </a:extLst>
          </p:cNvPr>
          <p:cNvSpPr/>
          <p:nvPr/>
        </p:nvSpPr>
        <p:spPr>
          <a:xfrm>
            <a:off x="4233634" y="2680019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300642-C11C-1F4B-AB73-1524C0A6B846}"/>
              </a:ext>
            </a:extLst>
          </p:cNvPr>
          <p:cNvSpPr/>
          <p:nvPr/>
        </p:nvSpPr>
        <p:spPr>
          <a:xfrm>
            <a:off x="7734454" y="1909659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327C07-9BFD-8F45-929B-2A7DD767D266}"/>
              </a:ext>
            </a:extLst>
          </p:cNvPr>
          <p:cNvSpPr/>
          <p:nvPr/>
        </p:nvSpPr>
        <p:spPr>
          <a:xfrm>
            <a:off x="7559480" y="1856784"/>
            <a:ext cx="692776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5D9232-BB14-B74C-BC25-4F7B829A2629}"/>
              </a:ext>
            </a:extLst>
          </p:cNvPr>
          <p:cNvCxnSpPr>
            <a:stCxn id="25" idx="4"/>
            <a:endCxn id="8" idx="0"/>
          </p:cNvCxnSpPr>
          <p:nvPr/>
        </p:nvCxnSpPr>
        <p:spPr bwMode="auto">
          <a:xfrm>
            <a:off x="6462814" y="1702912"/>
            <a:ext cx="3101" cy="483280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B8955E5-C74D-DC4E-A720-7B18776EDC8F}"/>
              </a:ext>
            </a:extLst>
          </p:cNvPr>
          <p:cNvSpPr/>
          <p:nvPr/>
        </p:nvSpPr>
        <p:spPr>
          <a:xfrm>
            <a:off x="6308864" y="1433551"/>
            <a:ext cx="307900" cy="269361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396373-CEFE-1747-ADDB-62119E700C97}"/>
              </a:ext>
            </a:extLst>
          </p:cNvPr>
          <p:cNvSpPr/>
          <p:nvPr/>
        </p:nvSpPr>
        <p:spPr>
          <a:xfrm>
            <a:off x="6117976" y="1539205"/>
            <a:ext cx="692776" cy="255012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7CCFC1-BC15-814A-AC1E-77793BCCBF98}"/>
              </a:ext>
            </a:extLst>
          </p:cNvPr>
          <p:cNvSpPr/>
          <p:nvPr/>
        </p:nvSpPr>
        <p:spPr>
          <a:xfrm>
            <a:off x="4295245" y="2066745"/>
            <a:ext cx="571229" cy="33387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920168B-16CC-1448-9C3C-FF7723451154}"/>
              </a:ext>
            </a:extLst>
          </p:cNvPr>
          <p:cNvSpPr/>
          <p:nvPr/>
        </p:nvSpPr>
        <p:spPr>
          <a:xfrm>
            <a:off x="4314560" y="2098126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C0299A-88E0-EC47-88E4-6BC7C83DE078}"/>
              </a:ext>
            </a:extLst>
          </p:cNvPr>
          <p:cNvSpPr/>
          <p:nvPr/>
        </p:nvSpPr>
        <p:spPr>
          <a:xfrm>
            <a:off x="4233695" y="2530051"/>
            <a:ext cx="692776" cy="147015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A23A6B-2040-DE46-8CDE-64D5048324DF}"/>
              </a:ext>
            </a:extLst>
          </p:cNvPr>
          <p:cNvCxnSpPr>
            <a:stCxn id="29" idx="0"/>
            <a:endCxn id="27" idx="2"/>
          </p:cNvCxnSpPr>
          <p:nvPr/>
        </p:nvCxnSpPr>
        <p:spPr bwMode="auto">
          <a:xfrm flipV="1">
            <a:off x="4580083" y="2400615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EDC2C64-CF05-E642-B8B1-7F23668D0A25}"/>
              </a:ext>
            </a:extLst>
          </p:cNvPr>
          <p:cNvSpPr/>
          <p:nvPr/>
        </p:nvSpPr>
        <p:spPr>
          <a:xfrm>
            <a:off x="7644650" y="3509954"/>
            <a:ext cx="317630" cy="448934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303A9-0D42-694B-9058-FB1A3BB00BD0}"/>
              </a:ext>
            </a:extLst>
          </p:cNvPr>
          <p:cNvSpPr/>
          <p:nvPr/>
        </p:nvSpPr>
        <p:spPr>
          <a:xfrm>
            <a:off x="8154715" y="3509952"/>
            <a:ext cx="692776" cy="448934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4C6ADB0-6D53-BE42-8288-FB9C81433C46}"/>
              </a:ext>
            </a:extLst>
          </p:cNvPr>
          <p:cNvSpPr/>
          <p:nvPr/>
        </p:nvSpPr>
        <p:spPr>
          <a:xfrm>
            <a:off x="8216327" y="2895917"/>
            <a:ext cx="571229" cy="333870"/>
          </a:xfrm>
          <a:prstGeom prst="round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43900B9-65A6-0646-AE42-85ADE6E22C68}"/>
              </a:ext>
            </a:extLst>
          </p:cNvPr>
          <p:cNvSpPr/>
          <p:nvPr/>
        </p:nvSpPr>
        <p:spPr>
          <a:xfrm>
            <a:off x="8235642" y="2927298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7539E7-5B6C-D741-B43D-6637E3A0EFF4}"/>
              </a:ext>
            </a:extLst>
          </p:cNvPr>
          <p:cNvSpPr/>
          <p:nvPr/>
        </p:nvSpPr>
        <p:spPr>
          <a:xfrm>
            <a:off x="8154777" y="3359223"/>
            <a:ext cx="692776" cy="147015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2878FB-043F-7B4B-AD46-8F5B01944CEA}"/>
              </a:ext>
            </a:extLst>
          </p:cNvPr>
          <p:cNvCxnSpPr>
            <a:stCxn id="45" idx="0"/>
            <a:endCxn id="43" idx="2"/>
          </p:cNvCxnSpPr>
          <p:nvPr/>
        </p:nvCxnSpPr>
        <p:spPr bwMode="auto">
          <a:xfrm flipV="1">
            <a:off x="8501165" y="3229787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5DF22-04FC-3A4A-BC58-C839C236D2F9}"/>
              </a:ext>
            </a:extLst>
          </p:cNvPr>
          <p:cNvCxnSpPr>
            <a:stCxn id="42" idx="1"/>
            <a:endCxn id="41" idx="3"/>
          </p:cNvCxnSpPr>
          <p:nvPr/>
        </p:nvCxnSpPr>
        <p:spPr bwMode="auto">
          <a:xfrm flipH="1">
            <a:off x="7962280" y="3734419"/>
            <a:ext cx="192435" cy="2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2850A6B-123E-9C4B-AC77-5998E37F44F3}"/>
              </a:ext>
            </a:extLst>
          </p:cNvPr>
          <p:cNvSpPr/>
          <p:nvPr/>
        </p:nvSpPr>
        <p:spPr>
          <a:xfrm>
            <a:off x="6179961" y="926412"/>
            <a:ext cx="571229" cy="333870"/>
          </a:xfrm>
          <a:prstGeom prst="roundRect">
            <a:avLst/>
          </a:prstGeom>
          <a:solidFill>
            <a:srgbClr val="FF85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03F1F66E-B9AD-0F4B-A89D-F887C60EF148}"/>
              </a:ext>
            </a:extLst>
          </p:cNvPr>
          <p:cNvSpPr/>
          <p:nvPr/>
        </p:nvSpPr>
        <p:spPr>
          <a:xfrm>
            <a:off x="6199276" y="957793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8EA710-1849-484B-BCBD-72D27C9611AD}"/>
              </a:ext>
            </a:extLst>
          </p:cNvPr>
          <p:cNvSpPr/>
          <p:nvPr/>
        </p:nvSpPr>
        <p:spPr>
          <a:xfrm>
            <a:off x="6118411" y="1389718"/>
            <a:ext cx="692776" cy="147015"/>
          </a:xfrm>
          <a:prstGeom prst="rect">
            <a:avLst/>
          </a:prstGeom>
          <a:solidFill>
            <a:srgbClr val="FF85FF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C894B4-82E0-F849-972C-943F9482821F}"/>
              </a:ext>
            </a:extLst>
          </p:cNvPr>
          <p:cNvCxnSpPr>
            <a:stCxn id="50" idx="0"/>
            <a:endCxn id="48" idx="2"/>
          </p:cNvCxnSpPr>
          <p:nvPr/>
        </p:nvCxnSpPr>
        <p:spPr bwMode="auto">
          <a:xfrm flipV="1">
            <a:off x="6464799" y="1260282"/>
            <a:ext cx="777" cy="12943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>
            <a:extLst>
              <a:ext uri="{FF2B5EF4-FFF2-40B4-BE49-F238E27FC236}">
                <a16:creationId xmlns:a16="http://schemas.microsoft.com/office/drawing/2014/main" id="{94B09A6F-B51E-E646-8DAC-B45B326433B7}"/>
              </a:ext>
            </a:extLst>
          </p:cNvPr>
          <p:cNvSpPr/>
          <p:nvPr/>
        </p:nvSpPr>
        <p:spPr>
          <a:xfrm>
            <a:off x="4424522" y="3243632"/>
            <a:ext cx="307900" cy="230880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5867418-E672-4A44-AA89-4CDFEBD38368}"/>
              </a:ext>
            </a:extLst>
          </p:cNvPr>
          <p:cNvCxnSpPr>
            <a:stCxn id="56" idx="1"/>
            <a:endCxn id="13" idx="2"/>
          </p:cNvCxnSpPr>
          <p:nvPr/>
        </p:nvCxnSpPr>
        <p:spPr bwMode="auto">
          <a:xfrm flipV="1">
            <a:off x="4578472" y="3128953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Can 57">
            <a:extLst>
              <a:ext uri="{FF2B5EF4-FFF2-40B4-BE49-F238E27FC236}">
                <a16:creationId xmlns:a16="http://schemas.microsoft.com/office/drawing/2014/main" id="{9454AF9A-AD24-0B40-B105-AB16529E2D36}"/>
              </a:ext>
            </a:extLst>
          </p:cNvPr>
          <p:cNvSpPr/>
          <p:nvPr/>
        </p:nvSpPr>
        <p:spPr>
          <a:xfrm>
            <a:off x="8350253" y="4077367"/>
            <a:ext cx="307900" cy="230880"/>
          </a:xfrm>
          <a:prstGeom prst="can">
            <a:avLst/>
          </a:prstGeom>
          <a:solidFill>
            <a:srgbClr val="4BACC6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5D742D-B047-044A-A618-08D365708B6C}"/>
              </a:ext>
            </a:extLst>
          </p:cNvPr>
          <p:cNvCxnSpPr>
            <a:stCxn id="58" idx="1"/>
            <a:endCxn id="42" idx="2"/>
          </p:cNvCxnSpPr>
          <p:nvPr/>
        </p:nvCxnSpPr>
        <p:spPr bwMode="auto">
          <a:xfrm flipH="1" flipV="1">
            <a:off x="8501103" y="3958886"/>
            <a:ext cx="3100" cy="1184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Can 59">
            <a:extLst>
              <a:ext uri="{FF2B5EF4-FFF2-40B4-BE49-F238E27FC236}">
                <a16:creationId xmlns:a16="http://schemas.microsoft.com/office/drawing/2014/main" id="{49B97D6D-8C6A-EA4A-BB95-4E1C6D07B75D}"/>
              </a:ext>
            </a:extLst>
          </p:cNvPr>
          <p:cNvSpPr/>
          <p:nvPr/>
        </p:nvSpPr>
        <p:spPr>
          <a:xfrm>
            <a:off x="8514554" y="1902041"/>
            <a:ext cx="307900" cy="230880"/>
          </a:xfrm>
          <a:prstGeom prst="can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D93CC02-85A4-5D46-805A-E7A932DE80D9}"/>
              </a:ext>
            </a:extLst>
          </p:cNvPr>
          <p:cNvCxnSpPr>
            <a:stCxn id="60" idx="2"/>
            <a:endCxn id="7" idx="3"/>
          </p:cNvCxnSpPr>
          <p:nvPr/>
        </p:nvCxnSpPr>
        <p:spPr bwMode="auto">
          <a:xfrm flipH="1">
            <a:off x="8338975" y="2017481"/>
            <a:ext cx="175579" cy="272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7552A17-1B5B-304F-A5E0-DC952E16C30F}"/>
              </a:ext>
            </a:extLst>
          </p:cNvPr>
          <p:cNvSpPr/>
          <p:nvPr/>
        </p:nvSpPr>
        <p:spPr>
          <a:xfrm>
            <a:off x="7666596" y="1258380"/>
            <a:ext cx="571229" cy="333870"/>
          </a:xfrm>
          <a:prstGeom prst="roundRect">
            <a:avLst/>
          </a:prstGeom>
          <a:solidFill>
            <a:srgbClr val="CCFFCC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C4E0556-24C7-BA4C-BF41-375BC9DEAFC9}"/>
              </a:ext>
            </a:extLst>
          </p:cNvPr>
          <p:cNvSpPr/>
          <p:nvPr/>
        </p:nvSpPr>
        <p:spPr>
          <a:xfrm>
            <a:off x="7685911" y="1289761"/>
            <a:ext cx="525995" cy="26936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ECA4B86-DA18-F942-B1CA-DAB8282EECA0}"/>
              </a:ext>
            </a:extLst>
          </p:cNvPr>
          <p:cNvCxnSpPr>
            <a:stCxn id="7" idx="0"/>
            <a:endCxn id="62" idx="2"/>
          </p:cNvCxnSpPr>
          <p:nvPr/>
        </p:nvCxnSpPr>
        <p:spPr bwMode="auto">
          <a:xfrm flipV="1">
            <a:off x="7947685" y="1592250"/>
            <a:ext cx="4526" cy="139354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5D167AA-FFD5-714E-AFC5-F79ADE885535}"/>
              </a:ext>
            </a:extLst>
          </p:cNvPr>
          <p:cNvSpPr txBox="1"/>
          <p:nvPr/>
        </p:nvSpPr>
        <p:spPr bwMode="auto">
          <a:xfrm>
            <a:off x="3835929" y="3565821"/>
            <a:ext cx="151384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Plug-in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2ABC256-8FBF-8C4D-8F40-1C83BC3E4EBD}"/>
              </a:ext>
            </a:extLst>
          </p:cNvPr>
          <p:cNvCxnSpPr>
            <a:stCxn id="69" idx="0"/>
            <a:endCxn id="8" idx="4"/>
          </p:cNvCxnSpPr>
          <p:nvPr/>
        </p:nvCxnSpPr>
        <p:spPr bwMode="auto">
          <a:xfrm flipV="1">
            <a:off x="6464365" y="3622781"/>
            <a:ext cx="1550" cy="235773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DCB965B-1CCB-674D-AF7A-9B65784C7AB9}"/>
              </a:ext>
            </a:extLst>
          </p:cNvPr>
          <p:cNvSpPr/>
          <p:nvPr/>
        </p:nvSpPr>
        <p:spPr>
          <a:xfrm>
            <a:off x="6117977" y="3858554"/>
            <a:ext cx="692776" cy="44893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0" name="Can 69">
            <a:extLst>
              <a:ext uri="{FF2B5EF4-FFF2-40B4-BE49-F238E27FC236}">
                <a16:creationId xmlns:a16="http://schemas.microsoft.com/office/drawing/2014/main" id="{8AD2D56D-26C6-7143-B236-3D0933D23ADB}"/>
              </a:ext>
            </a:extLst>
          </p:cNvPr>
          <p:cNvSpPr/>
          <p:nvPr/>
        </p:nvSpPr>
        <p:spPr>
          <a:xfrm>
            <a:off x="6308865" y="4422167"/>
            <a:ext cx="307900" cy="230880"/>
          </a:xfrm>
          <a:prstGeom prst="can">
            <a:avLst/>
          </a:prstGeom>
          <a:solidFill>
            <a:srgbClr val="604A7B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C604CB9-6873-AC41-80C2-0E4B05753550}"/>
              </a:ext>
            </a:extLst>
          </p:cNvPr>
          <p:cNvCxnSpPr>
            <a:stCxn id="70" idx="1"/>
            <a:endCxn id="69" idx="2"/>
          </p:cNvCxnSpPr>
          <p:nvPr/>
        </p:nvCxnSpPr>
        <p:spPr bwMode="auto">
          <a:xfrm flipV="1">
            <a:off x="6462815" y="4307488"/>
            <a:ext cx="1550" cy="114679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387B12-0551-2440-A9BF-FB71C3469F08}"/>
              </a:ext>
            </a:extLst>
          </p:cNvPr>
          <p:cNvSpPr txBox="1"/>
          <p:nvPr/>
        </p:nvSpPr>
        <p:spPr bwMode="auto">
          <a:xfrm>
            <a:off x="5503725" y="4359557"/>
            <a:ext cx="7297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Special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3ECE27-58E4-D945-9E21-EA058D181144}"/>
              </a:ext>
            </a:extLst>
          </p:cNvPr>
          <p:cNvSpPr txBox="1"/>
          <p:nvPr/>
        </p:nvSpPr>
        <p:spPr bwMode="auto">
          <a:xfrm>
            <a:off x="7474031" y="854105"/>
            <a:ext cx="9344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Native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071CD3-D20B-BA4D-9DD5-CCF956F412A0}"/>
              </a:ext>
            </a:extLst>
          </p:cNvPr>
          <p:cNvSpPr txBox="1"/>
          <p:nvPr/>
        </p:nvSpPr>
        <p:spPr bwMode="auto">
          <a:xfrm>
            <a:off x="7128378" y="4035847"/>
            <a:ext cx="13869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Adapter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20756B2-CE3A-A049-914B-9A9268E1DF5B}"/>
              </a:ext>
            </a:extLst>
          </p:cNvPr>
          <p:cNvSpPr txBox="1"/>
          <p:nvPr/>
        </p:nvSpPr>
        <p:spPr bwMode="auto">
          <a:xfrm>
            <a:off x="5003387" y="1084191"/>
            <a:ext cx="10586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r"/>
            <a:r>
              <a:rPr lang="en-GB" sz="1400" dirty="0">
                <a:latin typeface="Calibri" pitchFamily="-1" charset="0"/>
              </a:rPr>
              <a:t>Caller</a:t>
            </a:r>
          </a:p>
        </p:txBody>
      </p:sp>
    </p:spTree>
    <p:extLst>
      <p:ext uri="{BB962C8B-B14F-4D97-AF65-F5344CB8AC3E}">
        <p14:creationId xmlns:p14="http://schemas.microsoft.com/office/powerpoint/2010/main" val="2991270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8939-41C6-5743-B00A-A745AD0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Information Governance Catalog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1086-F15B-3D47-B0C9-89AD66C2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9380" y="965874"/>
            <a:ext cx="4692919" cy="3603001"/>
          </a:xfrm>
        </p:spPr>
        <p:txBody>
          <a:bodyPr/>
          <a:lstStyle/>
          <a:p>
            <a:r>
              <a:rPr lang="en-US" dirty="0"/>
              <a:t>IGC uses the </a:t>
            </a:r>
            <a:r>
              <a:rPr lang="en-US" b="1" dirty="0"/>
              <a:t>Adapter Pattern</a:t>
            </a:r>
          </a:p>
          <a:p>
            <a:r>
              <a:rPr lang="en-US" dirty="0"/>
              <a:t>There are two connectors to IGC in the repository proxy server.</a:t>
            </a:r>
          </a:p>
          <a:p>
            <a:r>
              <a:rPr lang="en-US" dirty="0"/>
              <a:t>They translate IGC APIs and events into open metadata APIs and events.</a:t>
            </a:r>
          </a:p>
          <a:p>
            <a:r>
              <a:rPr lang="en-US" dirty="0"/>
              <a:t>Egeria handles the interaction with the cohort.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896B-043D-2247-9D65-A5F068070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25</a:t>
            </a:fld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013B7-54CA-A247-82D7-C5BAA8C1EFDC}"/>
              </a:ext>
            </a:extLst>
          </p:cNvPr>
          <p:cNvSpPr/>
          <p:nvPr/>
        </p:nvSpPr>
        <p:spPr>
          <a:xfrm>
            <a:off x="2648632" y="2224324"/>
            <a:ext cx="899621" cy="1496319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7B3C9B-DC2E-0349-8C51-9DFC8B460EBD}"/>
              </a:ext>
            </a:extLst>
          </p:cNvPr>
          <p:cNvCxnSpPr>
            <a:cxnSpLocks/>
            <a:stCxn id="8" idx="3"/>
            <a:endCxn id="24" idx="1"/>
          </p:cNvCxnSpPr>
          <p:nvPr/>
        </p:nvCxnSpPr>
        <p:spPr bwMode="auto">
          <a:xfrm>
            <a:off x="2014001" y="2585716"/>
            <a:ext cx="631531" cy="160878"/>
          </a:xfrm>
          <a:prstGeom prst="line">
            <a:avLst/>
          </a:prstGeom>
          <a:solidFill>
            <a:srgbClr val="CC99FF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2536A8-666E-E841-8096-C340C9D64CB1}"/>
              </a:ext>
            </a:extLst>
          </p:cNvPr>
          <p:cNvGrpSpPr/>
          <p:nvPr/>
        </p:nvGrpSpPr>
        <p:grpSpPr>
          <a:xfrm>
            <a:off x="530942" y="1127241"/>
            <a:ext cx="1483192" cy="2593402"/>
            <a:chOff x="721528" y="1733248"/>
            <a:chExt cx="692838" cy="14909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BBD2E4F-B45D-2C48-9B74-41C298369A5D}"/>
                </a:ext>
              </a:extLst>
            </p:cNvPr>
            <p:cNvSpPr/>
            <p:nvPr/>
          </p:nvSpPr>
          <p:spPr>
            <a:xfrm>
              <a:off x="721528" y="2347283"/>
              <a:ext cx="692776" cy="448934"/>
            </a:xfrm>
            <a:prstGeom prst="rect">
              <a:avLst/>
            </a:prstGeom>
            <a:solidFill>
              <a:srgbClr val="FFC000"/>
            </a:solidFill>
            <a:ln w="31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rgbClr val="1F497D"/>
                  </a:solidFill>
                  <a:latin typeface="Calibri"/>
                  <a:cs typeface="Calibri"/>
                </a:rPr>
                <a:t>Information</a:t>
              </a:r>
            </a:p>
            <a:p>
              <a:pPr algn="ctr"/>
              <a:r>
                <a:rPr lang="en-GB" sz="1100" dirty="0">
                  <a:solidFill>
                    <a:srgbClr val="1F497D"/>
                  </a:solidFill>
                  <a:latin typeface="Calibri"/>
                  <a:cs typeface="Calibri"/>
                </a:rPr>
                <a:t>Governance</a:t>
              </a:r>
            </a:p>
            <a:p>
              <a:pPr algn="ctr"/>
              <a:r>
                <a:rPr lang="en-GB" sz="1100" dirty="0" err="1">
                  <a:solidFill>
                    <a:srgbClr val="1F497D"/>
                  </a:solidFill>
                  <a:latin typeface="Calibri"/>
                  <a:cs typeface="Calibri"/>
                </a:rPr>
                <a:t>Catalog</a:t>
              </a:r>
              <a:endParaRPr lang="en-GB" sz="11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19D6296-7E0D-6341-9D5D-FD11B664DD91}"/>
                </a:ext>
              </a:extLst>
            </p:cNvPr>
            <p:cNvSpPr/>
            <p:nvPr/>
          </p:nvSpPr>
          <p:spPr>
            <a:xfrm>
              <a:off x="783140" y="1733248"/>
              <a:ext cx="571229" cy="33387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2E94F4E-EE20-8546-9554-CF7EBA4BAC99}"/>
                </a:ext>
              </a:extLst>
            </p:cNvPr>
            <p:cNvSpPr/>
            <p:nvPr/>
          </p:nvSpPr>
          <p:spPr>
            <a:xfrm>
              <a:off x="802455" y="1764629"/>
              <a:ext cx="525995" cy="269360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7D7119-BEA7-E541-924E-66E3EBBAE87E}"/>
                </a:ext>
              </a:extLst>
            </p:cNvPr>
            <p:cNvSpPr/>
            <p:nvPr/>
          </p:nvSpPr>
          <p:spPr>
            <a:xfrm>
              <a:off x="721590" y="2196554"/>
              <a:ext cx="692776" cy="147015"/>
            </a:xfrm>
            <a:prstGeom prst="rect">
              <a:avLst/>
            </a:prstGeom>
            <a:solidFill>
              <a:srgbClr val="FFC000"/>
            </a:solidFill>
            <a:ln w="3175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D53AD2-5A67-5C49-BC94-83BA90DE9A62}"/>
                </a:ext>
              </a:extLst>
            </p:cNvPr>
            <p:cNvCxnSpPr>
              <a:stCxn id="11" idx="0"/>
              <a:endCxn id="9" idx="2"/>
            </p:cNvCxnSpPr>
            <p:nvPr/>
          </p:nvCxnSpPr>
          <p:spPr bwMode="auto">
            <a:xfrm flipV="1">
              <a:off x="1067978" y="2067118"/>
              <a:ext cx="777" cy="129436"/>
            </a:xfrm>
            <a:prstGeom prst="line">
              <a:avLst/>
            </a:prstGeom>
            <a:solidFill>
              <a:srgbClr val="CC99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Can 13">
              <a:extLst>
                <a:ext uri="{FF2B5EF4-FFF2-40B4-BE49-F238E27FC236}">
                  <a16:creationId xmlns:a16="http://schemas.microsoft.com/office/drawing/2014/main" id="{E1FF086E-2819-2640-8AEF-4191D58502DD}"/>
                </a:ext>
              </a:extLst>
            </p:cNvPr>
            <p:cNvSpPr/>
            <p:nvPr/>
          </p:nvSpPr>
          <p:spPr>
            <a:xfrm>
              <a:off x="917066" y="2993359"/>
              <a:ext cx="307900" cy="230880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2545AE-F2E3-3D40-AA64-50B39663390D}"/>
                </a:ext>
              </a:extLst>
            </p:cNvPr>
            <p:cNvCxnSpPr>
              <a:stCxn id="14" idx="1"/>
              <a:endCxn id="8" idx="2"/>
            </p:cNvCxnSpPr>
            <p:nvPr/>
          </p:nvCxnSpPr>
          <p:spPr bwMode="auto">
            <a:xfrm flipH="1" flipV="1">
              <a:off x="1067916" y="2796217"/>
              <a:ext cx="3100" cy="197142"/>
            </a:xfrm>
            <a:prstGeom prst="line">
              <a:avLst/>
            </a:prstGeom>
            <a:solidFill>
              <a:srgbClr val="CC99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BF8327-FB92-F34B-9D41-74AC0E82B7D1}"/>
              </a:ext>
            </a:extLst>
          </p:cNvPr>
          <p:cNvSpPr txBox="1"/>
          <p:nvPr/>
        </p:nvSpPr>
        <p:spPr bwMode="auto">
          <a:xfrm>
            <a:off x="2484169" y="1664055"/>
            <a:ext cx="11850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latin typeface="Calibri" pitchFamily="-1" charset="0"/>
              </a:rPr>
              <a:t>Repository Proxy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F0AB4-A268-E242-AD93-7C35A8E824C4}"/>
              </a:ext>
            </a:extLst>
          </p:cNvPr>
          <p:cNvSpPr/>
          <p:nvPr/>
        </p:nvSpPr>
        <p:spPr>
          <a:xfrm>
            <a:off x="2645532" y="2543456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Repository Connector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C87A2-6ABB-2B4E-84CA-CE86EF92D8AD}"/>
              </a:ext>
            </a:extLst>
          </p:cNvPr>
          <p:cNvSpPr/>
          <p:nvPr/>
        </p:nvSpPr>
        <p:spPr>
          <a:xfrm>
            <a:off x="2647298" y="3070582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Event Mapper Connector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F361EA-306F-954F-B416-004D1B9C4E2C}"/>
              </a:ext>
            </a:extLst>
          </p:cNvPr>
          <p:cNvCxnSpPr>
            <a:stCxn id="14" idx="4"/>
            <a:endCxn id="27" idx="1"/>
          </p:cNvCxnSpPr>
          <p:nvPr/>
        </p:nvCxnSpPr>
        <p:spPr>
          <a:xfrm flipV="1">
            <a:off x="1608677" y="3273720"/>
            <a:ext cx="1038621" cy="246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8AFCFE8-BB0E-C642-9962-1B4BDD4F0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721" y="4231525"/>
            <a:ext cx="2394923" cy="47625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Metadata Highway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65CF4-CED0-FD4E-BF37-AE29FC1B1776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 flipH="1">
            <a:off x="3096183" y="3720643"/>
            <a:ext cx="2260" cy="5108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9DF1F2-F582-6942-B956-4B8124175D6D}"/>
              </a:ext>
            </a:extLst>
          </p:cNvPr>
          <p:cNvSpPr txBox="1"/>
          <p:nvPr/>
        </p:nvSpPr>
        <p:spPr>
          <a:xfrm>
            <a:off x="2633135" y="2250007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ODPi Egeria</a:t>
            </a:r>
          </a:p>
        </p:txBody>
      </p:sp>
    </p:spTree>
    <p:extLst>
      <p:ext uri="{BB962C8B-B14F-4D97-AF65-F5344CB8AC3E}">
        <p14:creationId xmlns:p14="http://schemas.microsoft.com/office/powerpoint/2010/main" val="4544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82545AE-F2E3-3D40-AA64-50B39663390D}"/>
              </a:ext>
            </a:extLst>
          </p:cNvPr>
          <p:cNvCxnSpPr>
            <a:cxnSpLocks/>
            <a:stCxn id="14" idx="1"/>
            <a:endCxn id="23" idx="2"/>
          </p:cNvCxnSpPr>
          <p:nvPr/>
        </p:nvCxnSpPr>
        <p:spPr bwMode="auto">
          <a:xfrm flipV="1">
            <a:off x="843606" y="2667223"/>
            <a:ext cx="8984" cy="102456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BBD2E4F-B45D-2C48-9B74-41C298369A5D}"/>
              </a:ext>
            </a:extLst>
          </p:cNvPr>
          <p:cNvSpPr/>
          <p:nvPr/>
        </p:nvSpPr>
        <p:spPr>
          <a:xfrm>
            <a:off x="293450" y="1849096"/>
            <a:ext cx="2053134" cy="1445205"/>
          </a:xfrm>
          <a:prstGeom prst="rect">
            <a:avLst/>
          </a:prstGeom>
          <a:solidFill>
            <a:srgbClr val="92D05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308939-41C6-5743-B00A-A745AD0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Atlas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1086-F15B-3D47-B0C9-89AD66C23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8542" y="883027"/>
            <a:ext cx="5811587" cy="3603001"/>
          </a:xfrm>
        </p:spPr>
        <p:txBody>
          <a:bodyPr/>
          <a:lstStyle/>
          <a:p>
            <a:r>
              <a:rPr lang="en-US" dirty="0"/>
              <a:t>Apache Atlas uses the </a:t>
            </a:r>
            <a:r>
              <a:rPr lang="en-US" b="1" dirty="0"/>
              <a:t>Native Pattern</a:t>
            </a:r>
          </a:p>
          <a:p>
            <a:r>
              <a:rPr lang="en-US" dirty="0"/>
              <a:t>There are two connectors to Apache Atlas that translate Atlas APIs and events into open metadata APIs and events.</a:t>
            </a:r>
          </a:p>
          <a:p>
            <a:r>
              <a:rPr lang="en-US" dirty="0"/>
              <a:t>ODPi Egeria handles the interaction with the cohort.</a:t>
            </a:r>
          </a:p>
          <a:p>
            <a:r>
              <a:rPr lang="en-US" dirty="0"/>
              <a:t>The connectors and the ODPi Egeria libraries reside in the Atlas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A896B-043D-2247-9D65-A5F068070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26</a:t>
            </a:fld>
            <a:endParaRPr lang="en-US" sz="10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2013B7-54CA-A247-82D7-C5BAA8C1EFDC}"/>
              </a:ext>
            </a:extLst>
          </p:cNvPr>
          <p:cNvSpPr/>
          <p:nvPr/>
        </p:nvSpPr>
        <p:spPr>
          <a:xfrm>
            <a:off x="1448910" y="1938632"/>
            <a:ext cx="899621" cy="1347887"/>
          </a:xfrm>
          <a:prstGeom prst="rect">
            <a:avLst/>
          </a:prstGeom>
          <a:solidFill>
            <a:srgbClr val="6DCCDE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9D6296-7E0D-6341-9D5D-FD11B664DD91}"/>
              </a:ext>
            </a:extLst>
          </p:cNvPr>
          <p:cNvSpPr/>
          <p:nvPr/>
        </p:nvSpPr>
        <p:spPr>
          <a:xfrm>
            <a:off x="713841" y="999551"/>
            <a:ext cx="1222858" cy="580727"/>
          </a:xfrm>
          <a:prstGeom prst="roundRect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E94F4E-EE20-8546-9554-CF7EBA4BAC99}"/>
              </a:ext>
            </a:extLst>
          </p:cNvPr>
          <p:cNvSpPr/>
          <p:nvPr/>
        </p:nvSpPr>
        <p:spPr>
          <a:xfrm>
            <a:off x="755189" y="1054135"/>
            <a:ext cx="1126023" cy="468520"/>
          </a:xfrm>
          <a:prstGeom prst="round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D53AD2-5A67-5C49-BC94-83BA90DE9A62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 bwMode="auto">
          <a:xfrm flipV="1">
            <a:off x="1320017" y="1580278"/>
            <a:ext cx="5253" cy="26881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Can 13">
            <a:extLst>
              <a:ext uri="{FF2B5EF4-FFF2-40B4-BE49-F238E27FC236}">
                <a16:creationId xmlns:a16="http://schemas.microsoft.com/office/drawing/2014/main" id="{E1FF086E-2819-2640-8AEF-4191D58502DD}"/>
              </a:ext>
            </a:extLst>
          </p:cNvPr>
          <p:cNvSpPr/>
          <p:nvPr/>
        </p:nvSpPr>
        <p:spPr>
          <a:xfrm>
            <a:off x="514037" y="3691791"/>
            <a:ext cx="659137" cy="401588"/>
          </a:xfrm>
          <a:prstGeom prst="can">
            <a:avLst/>
          </a:prstGeom>
          <a:solidFill>
            <a:srgbClr val="92D05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5F0AB4-A268-E242-AD93-7C35A8E824C4}"/>
              </a:ext>
            </a:extLst>
          </p:cNvPr>
          <p:cNvSpPr/>
          <p:nvPr/>
        </p:nvSpPr>
        <p:spPr>
          <a:xfrm>
            <a:off x="1448910" y="2319666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Repository Connector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C87A2-6ABB-2B4E-84CA-CE86EF92D8AD}"/>
              </a:ext>
            </a:extLst>
          </p:cNvPr>
          <p:cNvSpPr/>
          <p:nvPr/>
        </p:nvSpPr>
        <p:spPr>
          <a:xfrm>
            <a:off x="1515028" y="2880243"/>
            <a:ext cx="692776" cy="406276"/>
          </a:xfrm>
          <a:prstGeom prst="rect">
            <a:avLst/>
          </a:prstGeom>
          <a:solidFill>
            <a:srgbClr val="FFC000"/>
          </a:solidFill>
          <a:ln w="3175" cmpd="sng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rgbClr val="1F497D"/>
                </a:solidFill>
                <a:latin typeface="Calibri"/>
                <a:cs typeface="Calibri"/>
              </a:rPr>
              <a:t>Event Mapper Connector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F361EA-306F-954F-B416-004D1B9C4E2C}"/>
              </a:ext>
            </a:extLst>
          </p:cNvPr>
          <p:cNvCxnSpPr>
            <a:cxnSpLocks/>
            <a:stCxn id="14" idx="4"/>
            <a:endCxn id="27" idx="2"/>
          </p:cNvCxnSpPr>
          <p:nvPr/>
        </p:nvCxnSpPr>
        <p:spPr>
          <a:xfrm flipV="1">
            <a:off x="1173174" y="3286519"/>
            <a:ext cx="688242" cy="606066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8AFCFE8-BB0E-C642-9962-1B4BDD4F0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460" y="4260473"/>
            <a:ext cx="2394923" cy="47625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Open Metadata Highway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365CF4-CED0-FD4E-BF37-AE29FC1B1776}"/>
              </a:ext>
            </a:extLst>
          </p:cNvPr>
          <p:cNvCxnSpPr>
            <a:cxnSpLocks/>
            <a:stCxn id="7" idx="3"/>
            <a:endCxn id="30" idx="0"/>
          </p:cNvCxnSpPr>
          <p:nvPr/>
        </p:nvCxnSpPr>
        <p:spPr>
          <a:xfrm>
            <a:off x="2348531" y="2612576"/>
            <a:ext cx="429391" cy="1647897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C9DF1F2-F582-6942-B956-4B8124175D6D}"/>
              </a:ext>
            </a:extLst>
          </p:cNvPr>
          <p:cNvSpPr txBox="1"/>
          <p:nvPr/>
        </p:nvSpPr>
        <p:spPr>
          <a:xfrm>
            <a:off x="1447164" y="2002796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ODPi Egeria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D61E3E-E44E-2542-87FB-3D5DE20F74DE}"/>
              </a:ext>
            </a:extLst>
          </p:cNvPr>
          <p:cNvSpPr/>
          <p:nvPr/>
        </p:nvSpPr>
        <p:spPr>
          <a:xfrm>
            <a:off x="467368" y="2144003"/>
            <a:ext cx="7704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</a:t>
            </a:r>
          </a:p>
          <a:p>
            <a:pPr lvl="0" algn="ctr"/>
            <a:r>
              <a:rPr lang="en-GB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Atlas</a:t>
            </a:r>
          </a:p>
        </p:txBody>
      </p:sp>
    </p:spTree>
    <p:extLst>
      <p:ext uri="{BB962C8B-B14F-4D97-AF65-F5344CB8AC3E}">
        <p14:creationId xmlns:p14="http://schemas.microsoft.com/office/powerpoint/2010/main" val="1057008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Metadata and governance digital platform</a:t>
            </a:r>
          </a:p>
        </p:txBody>
      </p:sp>
      <p:sp>
        <p:nvSpPr>
          <p:cNvPr id="6" name="Cloud 5"/>
          <p:cNvSpPr/>
          <p:nvPr/>
        </p:nvSpPr>
        <p:spPr>
          <a:xfrm>
            <a:off x="3265629" y="2114329"/>
            <a:ext cx="2635525" cy="1266272"/>
          </a:xfrm>
          <a:prstGeom prst="cloud">
            <a:avLst/>
          </a:prstGeom>
          <a:solidFill>
            <a:srgbClr val="92D05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Open Metadata and Governance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466396" y="1581381"/>
            <a:ext cx="182789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Reporting Platform</a:t>
            </a:r>
          </a:p>
        </p:txBody>
      </p:sp>
      <p:sp>
        <p:nvSpPr>
          <p:cNvPr id="9" name="Left-Right Arrow 8"/>
          <p:cNvSpPr/>
          <p:nvPr/>
        </p:nvSpPr>
        <p:spPr>
          <a:xfrm rot="2536278">
            <a:off x="2834669" y="2086400"/>
            <a:ext cx="587065" cy="315716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0" name="Left-Right Arrow 9"/>
          <p:cNvSpPr/>
          <p:nvPr/>
        </p:nvSpPr>
        <p:spPr>
          <a:xfrm rot="2536278">
            <a:off x="5582281" y="3072820"/>
            <a:ext cx="720816" cy="381215"/>
          </a:xfrm>
          <a:prstGeom prst="leftRightArrow">
            <a:avLst>
              <a:gd name="adj1" fmla="val 49274"/>
              <a:gd name="adj2" fmla="val 500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1" name="Left-Right Arrow 10"/>
          <p:cNvSpPr/>
          <p:nvPr/>
        </p:nvSpPr>
        <p:spPr>
          <a:xfrm rot="18871311">
            <a:off x="5788287" y="1945436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2" name="Left-Right Arrow 11"/>
          <p:cNvSpPr/>
          <p:nvPr/>
        </p:nvSpPr>
        <p:spPr>
          <a:xfrm rot="18871311">
            <a:off x="2965050" y="3262619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3" name="Left-Right Arrow 12"/>
          <p:cNvSpPr/>
          <p:nvPr/>
        </p:nvSpPr>
        <p:spPr>
          <a:xfrm rot="16200000">
            <a:off x="4128539" y="1566515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4" name="Left-Right Arrow 13"/>
          <p:cNvSpPr/>
          <p:nvPr/>
        </p:nvSpPr>
        <p:spPr>
          <a:xfrm rot="16200000">
            <a:off x="4095077" y="3620879"/>
            <a:ext cx="638900" cy="356260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5728249" y="3611072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ETL Platform</a:t>
            </a:r>
          </a:p>
        </p:txBody>
      </p:sp>
      <p:sp>
        <p:nvSpPr>
          <p:cNvPr id="16" name="TextBox 15"/>
          <p:cNvSpPr txBox="1"/>
          <p:nvPr/>
        </p:nvSpPr>
        <p:spPr bwMode="auto">
          <a:xfrm>
            <a:off x="6020047" y="1535833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Analytics Platform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3431039" y="4164949"/>
            <a:ext cx="19607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Virtualization Platform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3462015" y="1091240"/>
            <a:ext cx="19607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dirty="0">
                <a:latin typeface="Calibri" pitchFamily="-1" charset="0"/>
              </a:rPr>
              <a:t>Governance Platform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1556916" y="3398225"/>
            <a:ext cx="14169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Calibri" pitchFamily="-1" charset="0"/>
              </a:rPr>
              <a:t>Data Platform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028E4E1-0096-834F-8570-D57CDA4005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9712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B578B00B-C43E-C648-9FC6-FB71B5DAB800}"/>
              </a:ext>
            </a:extLst>
          </p:cNvPr>
          <p:cNvCxnSpPr>
            <a:cxnSpLocks/>
            <a:stCxn id="241" idx="1"/>
          </p:cNvCxnSpPr>
          <p:nvPr/>
        </p:nvCxnSpPr>
        <p:spPr bwMode="auto">
          <a:xfrm flipH="1" flipV="1">
            <a:off x="3573384" y="2318703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E79FDA1-9BC3-4740-A22D-CEE2AD3DDA0F}"/>
              </a:ext>
            </a:extLst>
          </p:cNvPr>
          <p:cNvGrpSpPr/>
          <p:nvPr/>
        </p:nvGrpSpPr>
        <p:grpSpPr>
          <a:xfrm>
            <a:off x="1222895" y="3374339"/>
            <a:ext cx="1160032" cy="929955"/>
            <a:chOff x="5454524" y="2009903"/>
            <a:chExt cx="1160032" cy="929955"/>
          </a:xfrm>
        </p:grpSpPr>
        <p:sp>
          <p:nvSpPr>
            <p:cNvPr id="237" name="Can 236">
              <a:extLst>
                <a:ext uri="{FF2B5EF4-FFF2-40B4-BE49-F238E27FC236}">
                  <a16:creationId xmlns:a16="http://schemas.microsoft.com/office/drawing/2014/main" id="{D0347AE2-BB62-4B42-8F9D-EEA2A25F72DF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38" name="Multidocument 237">
              <a:extLst>
                <a:ext uri="{FF2B5EF4-FFF2-40B4-BE49-F238E27FC236}">
                  <a16:creationId xmlns:a16="http://schemas.microsoft.com/office/drawing/2014/main" id="{B2647DA8-8496-B542-B133-1A98A1779CD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8A2A9A33-5982-054F-B00C-F9D7E77E7B9E}"/>
              </a:ext>
            </a:extLst>
          </p:cNvPr>
          <p:cNvCxnSpPr>
            <a:cxnSpLocks/>
            <a:stCxn id="237" idx="1"/>
          </p:cNvCxnSpPr>
          <p:nvPr/>
        </p:nvCxnSpPr>
        <p:spPr bwMode="auto">
          <a:xfrm flipH="1" flipV="1">
            <a:off x="1802079" y="2313151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9278F9B-01B7-134E-A4F2-D2BA10B7AA39}"/>
              </a:ext>
            </a:extLst>
          </p:cNvPr>
          <p:cNvGrpSpPr/>
          <p:nvPr/>
        </p:nvGrpSpPr>
        <p:grpSpPr>
          <a:xfrm>
            <a:off x="4750391" y="3366902"/>
            <a:ext cx="1160032" cy="929955"/>
            <a:chOff x="5454524" y="2009903"/>
            <a:chExt cx="1160032" cy="929955"/>
          </a:xfrm>
        </p:grpSpPr>
        <p:sp>
          <p:nvSpPr>
            <p:cNvPr id="182" name="Can 181">
              <a:extLst>
                <a:ext uri="{FF2B5EF4-FFF2-40B4-BE49-F238E27FC236}">
                  <a16:creationId xmlns:a16="http://schemas.microsoft.com/office/drawing/2014/main" id="{021B0C40-4883-9C47-88F0-94106F894434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83" name="Multidocument 182">
              <a:extLst>
                <a:ext uri="{FF2B5EF4-FFF2-40B4-BE49-F238E27FC236}">
                  <a16:creationId xmlns:a16="http://schemas.microsoft.com/office/drawing/2014/main" id="{E60E3FAF-8A31-E242-93BC-01015D1957E2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784C5C46-0C65-D14E-979B-71BB473BB2F7}"/>
              </a:ext>
            </a:extLst>
          </p:cNvPr>
          <p:cNvCxnSpPr>
            <a:cxnSpLocks/>
            <a:stCxn id="182" idx="1"/>
          </p:cNvCxnSpPr>
          <p:nvPr/>
        </p:nvCxnSpPr>
        <p:spPr bwMode="auto">
          <a:xfrm flipH="1" flipV="1">
            <a:off x="5329575" y="2305714"/>
            <a:ext cx="832" cy="1061188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>
          <a:xfrm>
            <a:off x="3618098" y="1189710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94335" y="1310358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633991" y="1224642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4610" y="1867572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24" name="Round Diagonal Corner Rectangle 23"/>
          <p:cNvSpPr/>
          <p:nvPr/>
        </p:nvSpPr>
        <p:spPr>
          <a:xfrm>
            <a:off x="4276928" y="1440534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25" name="Cross 24"/>
          <p:cNvSpPr/>
          <p:nvPr/>
        </p:nvSpPr>
        <p:spPr>
          <a:xfrm>
            <a:off x="4276928" y="1589758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4108653" y="1669142"/>
            <a:ext cx="42863" cy="79375"/>
            <a:chOff x="603250" y="4737100"/>
            <a:chExt cx="355600" cy="654050"/>
          </a:xfrm>
        </p:grpSpPr>
        <p:sp>
          <p:nvSpPr>
            <p:cNvPr id="27" name="Delay 26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29" name="Group 4"/>
          <p:cNvGrpSpPr>
            <a:grpSpLocks/>
          </p:cNvGrpSpPr>
          <p:nvPr/>
        </p:nvGrpSpPr>
        <p:grpSpPr bwMode="auto">
          <a:xfrm>
            <a:off x="4141973" y="1415134"/>
            <a:ext cx="44450" cy="85725"/>
            <a:chOff x="603250" y="4737100"/>
            <a:chExt cx="355600" cy="654050"/>
          </a:xfrm>
        </p:grpSpPr>
        <p:sp>
          <p:nvSpPr>
            <p:cNvPr id="30" name="Delay 29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32" name="Straight Connector 31"/>
          <p:cNvCxnSpPr>
            <a:stCxn id="30" idx="2"/>
            <a:endCxn id="24" idx="2"/>
          </p:cNvCxnSpPr>
          <p:nvPr/>
        </p:nvCxnSpPr>
        <p:spPr bwMode="auto">
          <a:xfrm>
            <a:off x="4186441" y="1469117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Connector 32"/>
          <p:cNvCxnSpPr>
            <a:stCxn id="25" idx="0"/>
            <a:endCxn id="24" idx="1"/>
          </p:cNvCxnSpPr>
          <p:nvPr/>
        </p:nvCxnSpPr>
        <p:spPr bwMode="auto">
          <a:xfrm flipH="1" flipV="1">
            <a:off x="4307073" y="1504033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Connector 33"/>
          <p:cNvCxnSpPr>
            <a:stCxn id="25" idx="2"/>
            <a:endCxn id="27" idx="2"/>
          </p:cNvCxnSpPr>
          <p:nvPr/>
        </p:nvCxnSpPr>
        <p:spPr bwMode="auto">
          <a:xfrm flipH="1">
            <a:off x="4151516" y="1646912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3656198" y="1812009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22978" y="1313533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94353" y="1308770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24577" y="1351633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43610" y="1389733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54613" y="1318296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41" name="Group 193"/>
          <p:cNvGrpSpPr>
            <a:grpSpLocks/>
          </p:cNvGrpSpPr>
          <p:nvPr/>
        </p:nvGrpSpPr>
        <p:grpSpPr bwMode="auto">
          <a:xfrm>
            <a:off x="3668898" y="1342117"/>
            <a:ext cx="252412" cy="369887"/>
            <a:chOff x="552317" y="2476596"/>
            <a:chExt cx="701871" cy="1650326"/>
          </a:xfrm>
        </p:grpSpPr>
        <p:grpSp>
          <p:nvGrpSpPr>
            <p:cNvPr id="42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3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4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45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57" name="Rectangle 56"/>
          <p:cNvSpPr/>
          <p:nvPr/>
        </p:nvSpPr>
        <p:spPr bwMode="auto">
          <a:xfrm>
            <a:off x="4584885" y="1396085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>
            <a:off x="47229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 flipH="1">
            <a:off x="4543610" y="156435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 flipH="1">
            <a:off x="4543610" y="15992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 flipH="1">
            <a:off x="4543610" y="163262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 flipH="1">
            <a:off x="4543610" y="166754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 flipH="1">
            <a:off x="4543610" y="170088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 flipH="1">
            <a:off x="4543610" y="173580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 flipH="1">
            <a:off x="4542023" y="14278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 flipH="1">
            <a:off x="4542023" y="1461170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 flipH="1">
            <a:off x="4542023" y="1496095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 flipH="1">
            <a:off x="4542023" y="152943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4570598" y="1359579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0" name="Group 97"/>
          <p:cNvGrpSpPr>
            <a:grpSpLocks/>
          </p:cNvGrpSpPr>
          <p:nvPr/>
        </p:nvGrpSpPr>
        <p:grpSpPr bwMode="auto">
          <a:xfrm>
            <a:off x="4546803" y="1389735"/>
            <a:ext cx="23813" cy="25400"/>
            <a:chOff x="8112931" y="3217866"/>
            <a:chExt cx="110967" cy="110967"/>
          </a:xfrm>
        </p:grpSpPr>
        <p:sp>
          <p:nvSpPr>
            <p:cNvPr id="71" name="Oval 7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3" name="Group 98"/>
          <p:cNvGrpSpPr>
            <a:grpSpLocks/>
          </p:cNvGrpSpPr>
          <p:nvPr/>
        </p:nvGrpSpPr>
        <p:grpSpPr bwMode="auto">
          <a:xfrm>
            <a:off x="4546803" y="1399259"/>
            <a:ext cx="23813" cy="23812"/>
            <a:chOff x="8112931" y="3217866"/>
            <a:chExt cx="110967" cy="110967"/>
          </a:xfrm>
        </p:grpSpPr>
        <p:sp>
          <p:nvSpPr>
            <p:cNvPr id="74" name="Oval 73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6" name="Group 101"/>
          <p:cNvGrpSpPr>
            <a:grpSpLocks/>
          </p:cNvGrpSpPr>
          <p:nvPr/>
        </p:nvGrpSpPr>
        <p:grpSpPr bwMode="auto">
          <a:xfrm>
            <a:off x="4546803" y="1432596"/>
            <a:ext cx="23813" cy="25400"/>
            <a:chOff x="8112931" y="3217866"/>
            <a:chExt cx="110967" cy="110967"/>
          </a:xfrm>
        </p:grpSpPr>
        <p:sp>
          <p:nvSpPr>
            <p:cNvPr id="77" name="Oval 76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79" name="Group 104"/>
          <p:cNvGrpSpPr>
            <a:grpSpLocks/>
          </p:cNvGrpSpPr>
          <p:nvPr/>
        </p:nvGrpSpPr>
        <p:grpSpPr bwMode="auto">
          <a:xfrm>
            <a:off x="4546803" y="1467529"/>
            <a:ext cx="23813" cy="23813"/>
            <a:chOff x="8112931" y="3217866"/>
            <a:chExt cx="110967" cy="110967"/>
          </a:xfrm>
        </p:grpSpPr>
        <p:sp>
          <p:nvSpPr>
            <p:cNvPr id="80" name="Oval 79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3681616" y="1878683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849873" y="1877104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4262623" y="1878692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626160" y="1875509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4716296" y="1817585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 flipH="1">
            <a:off x="3654610" y="1902495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3654610" y="1937420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 flipH="1">
            <a:off x="3654610" y="197075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 flipH="1">
            <a:off x="3654610" y="200568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23" idx="0"/>
            <a:endCxn id="23" idx="2"/>
          </p:cNvCxnSpPr>
          <p:nvPr/>
        </p:nvCxnSpPr>
        <p:spPr bwMode="auto">
          <a:xfrm>
            <a:off x="4245160" y="1867572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4605523" y="1864404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3837173" y="1869167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Rectangle 93"/>
          <p:cNvSpPr/>
          <p:nvPr/>
        </p:nvSpPr>
        <p:spPr bwMode="auto">
          <a:xfrm>
            <a:off x="4540442" y="1361158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656216" y="1308770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6" name="Group 27668"/>
          <p:cNvGrpSpPr>
            <a:grpSpLocks/>
          </p:cNvGrpSpPr>
          <p:nvPr/>
        </p:nvGrpSpPr>
        <p:grpSpPr bwMode="auto">
          <a:xfrm>
            <a:off x="990441" y="1200822"/>
            <a:ext cx="1228725" cy="863600"/>
            <a:chOff x="640045" y="3157538"/>
            <a:chExt cx="1228725" cy="863600"/>
          </a:xfrm>
        </p:grpSpPr>
        <p:sp>
          <p:nvSpPr>
            <p:cNvPr id="97" name="Rectangle 96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11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13" name="Straight Connector 112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Connector 113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15" name="Rectangle 114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19" name="Group 27669"/>
          <p:cNvGrpSpPr>
            <a:grpSpLocks/>
          </p:cNvGrpSpPr>
          <p:nvPr/>
        </p:nvGrpSpPr>
        <p:grpSpPr bwMode="auto">
          <a:xfrm>
            <a:off x="2289011" y="1203996"/>
            <a:ext cx="1228725" cy="863600"/>
            <a:chOff x="1938138" y="3160713"/>
            <a:chExt cx="1228725" cy="863600"/>
          </a:xfrm>
        </p:grpSpPr>
        <p:sp>
          <p:nvSpPr>
            <p:cNvPr id="120" name="Rectangle 119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34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42" name="Rectangle 141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Connector 143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5" name="Rectangle 144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35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36" name="Rectangle 135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224" name="Group 223"/>
          <p:cNvGrpSpPr/>
          <p:nvPr/>
        </p:nvGrpSpPr>
        <p:grpSpPr>
          <a:xfrm>
            <a:off x="4987863" y="1221298"/>
            <a:ext cx="1339754" cy="804299"/>
            <a:chOff x="6424509" y="864237"/>
            <a:chExt cx="1339754" cy="804299"/>
          </a:xfrm>
        </p:grpSpPr>
        <p:grpSp>
          <p:nvGrpSpPr>
            <p:cNvPr id="152" name="Group 151"/>
            <p:cNvGrpSpPr/>
            <p:nvPr/>
          </p:nvGrpSpPr>
          <p:grpSpPr>
            <a:xfrm>
              <a:off x="6424509" y="864237"/>
              <a:ext cx="1339754" cy="804299"/>
              <a:chOff x="4469034" y="1141802"/>
              <a:chExt cx="1270000" cy="566737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4469034" y="1141802"/>
                <a:ext cx="1270000" cy="566737"/>
              </a:xfrm>
              <a:prstGeom prst="rect">
                <a:avLst/>
              </a:prstGeom>
              <a:solidFill>
                <a:srgbClr val="1F497D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 bwMode="auto">
              <a:xfrm>
                <a:off x="4542059" y="1183473"/>
                <a:ext cx="1123950" cy="469106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6758817" y="1079303"/>
              <a:ext cx="681037" cy="9167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56" name="Rounded Rectangle 155"/>
            <p:cNvSpPr/>
            <p:nvPr/>
          </p:nvSpPr>
          <p:spPr>
            <a:xfrm>
              <a:off x="6959556" y="1369214"/>
              <a:ext cx="310009" cy="149993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GB" sz="800" dirty="0">
                  <a:solidFill>
                    <a:srgbClr val="EEECE1"/>
                  </a:solidFill>
                  <a:latin typeface="Calibri"/>
                  <a:cs typeface="Calibri"/>
                </a:rPr>
                <a:t>Search</a:t>
              </a:r>
            </a:p>
          </p:txBody>
        </p:sp>
      </p:grpSp>
      <p:cxnSp>
        <p:nvCxnSpPr>
          <p:cNvPr id="157" name="Straight Connector 156"/>
          <p:cNvCxnSpPr>
            <a:stCxn id="153" idx="2"/>
            <a:endCxn id="201" idx="0"/>
          </p:cNvCxnSpPr>
          <p:nvPr/>
        </p:nvCxnSpPr>
        <p:spPr bwMode="auto">
          <a:xfrm flipH="1">
            <a:off x="5657088" y="2025597"/>
            <a:ext cx="665" cy="21568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7" name="Rectangle 196"/>
          <p:cNvSpPr/>
          <p:nvPr/>
        </p:nvSpPr>
        <p:spPr>
          <a:xfrm>
            <a:off x="1561592" y="224696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858826" y="224100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204112" y="2245052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5513775" y="224316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5617089" y="2241270"/>
            <a:ext cx="80003" cy="6999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03" name="Straight Connector 202"/>
          <p:cNvCxnSpPr>
            <a:stCxn id="120" idx="2"/>
            <a:endCxn id="198" idx="0"/>
          </p:cNvCxnSpPr>
          <p:nvPr/>
        </p:nvCxnSpPr>
        <p:spPr bwMode="auto">
          <a:xfrm flipH="1">
            <a:off x="2898822" y="2067596"/>
            <a:ext cx="4551" cy="173406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" name="Straight Connector 203"/>
          <p:cNvCxnSpPr>
            <a:stCxn id="20" idx="2"/>
            <a:endCxn id="199" idx="0"/>
          </p:cNvCxnSpPr>
          <p:nvPr/>
        </p:nvCxnSpPr>
        <p:spPr bwMode="auto">
          <a:xfrm>
            <a:off x="4240398" y="2064429"/>
            <a:ext cx="3700" cy="18063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" name="Straight Connector 204"/>
          <p:cNvCxnSpPr>
            <a:stCxn id="97" idx="2"/>
            <a:endCxn id="197" idx="0"/>
          </p:cNvCxnSpPr>
          <p:nvPr/>
        </p:nvCxnSpPr>
        <p:spPr bwMode="auto">
          <a:xfrm flipH="1">
            <a:off x="1601578" y="2064421"/>
            <a:ext cx="3210" cy="182541"/>
          </a:xfrm>
          <a:prstGeom prst="line">
            <a:avLst/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6" name="Rounded Rectangle 20"/>
          <p:cNvSpPr>
            <a:spLocks noChangeArrowheads="1"/>
          </p:cNvSpPr>
          <p:nvPr/>
        </p:nvSpPr>
        <p:spPr bwMode="auto">
          <a:xfrm>
            <a:off x="967186" y="2252426"/>
            <a:ext cx="5395114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Access Services</a:t>
            </a:r>
          </a:p>
        </p:txBody>
      </p:sp>
      <p:sp>
        <p:nvSpPr>
          <p:cNvPr id="173" name="Title 1">
            <a:extLst>
              <a:ext uri="{FF2B5EF4-FFF2-40B4-BE49-F238E27FC236}">
                <a16:creationId xmlns:a16="http://schemas.microsoft.com/office/drawing/2014/main" id="{78E1EC8D-CFA7-4DAC-A8BA-24088B24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philosophy</a:t>
            </a:r>
          </a:p>
        </p:txBody>
      </p:sp>
      <p:sp>
        <p:nvSpPr>
          <p:cNvPr id="171" name="Rounded Rectangle 20">
            <a:extLst>
              <a:ext uri="{FF2B5EF4-FFF2-40B4-BE49-F238E27FC236}">
                <a16:creationId xmlns:a16="http://schemas.microsoft.com/office/drawing/2014/main" id="{938CEE30-E141-C84D-87A7-C7A3F1E44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5" y="2606259"/>
            <a:ext cx="5395115" cy="324911"/>
          </a:xfrm>
          <a:prstGeom prst="roundRect">
            <a:avLst>
              <a:gd name="adj" fmla="val 16667"/>
            </a:avLst>
          </a:prstGeom>
          <a:solidFill>
            <a:srgbClr val="71CCDC"/>
          </a:solidFill>
          <a:ln w="38100">
            <a:solidFill>
              <a:srgbClr val="47A1B6"/>
            </a:solidFill>
            <a:round/>
            <a:headEnd/>
            <a:tailEnd/>
          </a:ln>
          <a:effectLst>
            <a:outerShdw dist="23000" dir="5400000" rotWithShape="0">
              <a:srgbClr val="47A1B6">
                <a:alpha val="35000"/>
              </a:srgbClr>
            </a:outerShdw>
          </a:effectLst>
        </p:spPr>
        <p:txBody>
          <a:bodyPr anchor="ctr"/>
          <a:lstStyle/>
          <a:p>
            <a:pPr algn="ctr" eaLnBrk="0" hangingPunct="0"/>
            <a:r>
              <a:rPr lang="en-GB" sz="1600" dirty="0">
                <a:solidFill>
                  <a:srgbClr val="1F497D"/>
                </a:solidFill>
                <a:latin typeface="Calibri" charset="0"/>
              </a:rPr>
              <a:t>Open Metadata Repository Services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36E7906C-D4B8-7D4F-9EB0-999958E32789}"/>
              </a:ext>
            </a:extLst>
          </p:cNvPr>
          <p:cNvGrpSpPr/>
          <p:nvPr/>
        </p:nvGrpSpPr>
        <p:grpSpPr>
          <a:xfrm>
            <a:off x="2994200" y="3379891"/>
            <a:ext cx="1160032" cy="929955"/>
            <a:chOff x="5454524" y="2009903"/>
            <a:chExt cx="1160032" cy="929955"/>
          </a:xfrm>
        </p:grpSpPr>
        <p:sp>
          <p:nvSpPr>
            <p:cNvPr id="241" name="Can 240">
              <a:extLst>
                <a:ext uri="{FF2B5EF4-FFF2-40B4-BE49-F238E27FC236}">
                  <a16:creationId xmlns:a16="http://schemas.microsoft.com/office/drawing/2014/main" id="{E1791BBD-29FC-A242-8464-D9F9307F7BA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42" name="Multidocument 241">
              <a:extLst>
                <a:ext uri="{FF2B5EF4-FFF2-40B4-BE49-F238E27FC236}">
                  <a16:creationId xmlns:a16="http://schemas.microsoft.com/office/drawing/2014/main" id="{235D2E84-6B38-2240-8B71-449C3DB8AF8E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9" name="Slide Number Placeholder 148">
            <a:extLst>
              <a:ext uri="{FF2B5EF4-FFF2-40B4-BE49-F238E27FC236}">
                <a16:creationId xmlns:a16="http://schemas.microsoft.com/office/drawing/2014/main" id="{9CADFE82-4C2A-9B49-A815-44EDB4E05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28</a:t>
            </a:fld>
            <a:endParaRPr lang="en-US" sz="1000"/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97563B0C-F320-6349-A32F-837810A51C1D}"/>
              </a:ext>
            </a:extLst>
          </p:cNvPr>
          <p:cNvSpPr/>
          <p:nvPr/>
        </p:nvSpPr>
        <p:spPr>
          <a:xfrm>
            <a:off x="6920564" y="2659515"/>
            <a:ext cx="1636218" cy="245722"/>
          </a:xfrm>
          <a:prstGeom prst="left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F448106-A330-0D4E-9C43-A25D05B93D24}"/>
              </a:ext>
            </a:extLst>
          </p:cNvPr>
          <p:cNvSpPr/>
          <p:nvPr/>
        </p:nvSpPr>
        <p:spPr>
          <a:xfrm>
            <a:off x="7242912" y="1311902"/>
            <a:ext cx="262957" cy="1260471"/>
          </a:xfrm>
          <a:prstGeom prst="down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4404D41-0A34-CB42-8561-867805A682EC}"/>
              </a:ext>
            </a:extLst>
          </p:cNvPr>
          <p:cNvSpPr txBox="1"/>
          <p:nvPr/>
        </p:nvSpPr>
        <p:spPr>
          <a:xfrm>
            <a:off x="7616338" y="1386557"/>
            <a:ext cx="1240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cases,</a:t>
            </a:r>
          </a:p>
          <a:p>
            <a:r>
              <a:rPr lang="en-US" dirty="0"/>
              <a:t>Personas,</a:t>
            </a:r>
          </a:p>
          <a:p>
            <a:r>
              <a:rPr lang="en-US" dirty="0"/>
              <a:t>Practitioners</a:t>
            </a:r>
          </a:p>
          <a:p>
            <a:r>
              <a:rPr lang="en-US" dirty="0"/>
              <a:t>  input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1F0B9C8-0919-304E-BA06-88A1F0E72975}"/>
              </a:ext>
            </a:extLst>
          </p:cNvPr>
          <p:cNvSpPr txBox="1"/>
          <p:nvPr/>
        </p:nvSpPr>
        <p:spPr>
          <a:xfrm>
            <a:off x="7015552" y="3172759"/>
            <a:ext cx="1653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integration, availability and integrity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100665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Wingdings"/>
              </a:rPr>
              <a:t>Current Open Metadata Access Services (OMASs)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74C1B6-7BC1-5D49-8AD3-978298B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29</a:t>
            </a:fld>
            <a:endParaRPr lang="en-US" sz="100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76F9BE3-862A-AA46-AB57-DE03ACDD600E}"/>
              </a:ext>
            </a:extLst>
          </p:cNvPr>
          <p:cNvSpPr/>
          <p:nvPr/>
        </p:nvSpPr>
        <p:spPr>
          <a:xfrm>
            <a:off x="6730535" y="1556585"/>
            <a:ext cx="1664747" cy="45910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Project Management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91BE6D-BB96-A84B-B3EE-3CD263D5B3A4}"/>
              </a:ext>
            </a:extLst>
          </p:cNvPr>
          <p:cNvSpPr/>
          <p:nvPr/>
        </p:nvSpPr>
        <p:spPr>
          <a:xfrm>
            <a:off x="6721299" y="1040895"/>
            <a:ext cx="1673983" cy="487546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Community Profile</a:t>
            </a:r>
          </a:p>
        </p:txBody>
      </p:sp>
      <p:sp>
        <p:nvSpPr>
          <p:cNvPr id="118" name="Rectangle 117">
            <a:hlinkClick r:id="" action="ppaction://noaction"/>
            <a:extLst>
              <a:ext uri="{FF2B5EF4-FFF2-40B4-BE49-F238E27FC236}">
                <a16:creationId xmlns:a16="http://schemas.microsoft.com/office/drawing/2014/main" id="{998CD17E-7F50-9E42-AFB8-23A2B6E99FFF}"/>
              </a:ext>
            </a:extLst>
          </p:cNvPr>
          <p:cNvSpPr/>
          <p:nvPr/>
        </p:nvSpPr>
        <p:spPr>
          <a:xfrm>
            <a:off x="5559228" y="1040895"/>
            <a:ext cx="1139660" cy="469005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Catalog</a:t>
            </a:r>
          </a:p>
        </p:txBody>
      </p:sp>
      <p:sp>
        <p:nvSpPr>
          <p:cNvPr id="119" name="Rectangle 118">
            <a:hlinkClick r:id="" action="ppaction://noaction"/>
            <a:extLst>
              <a:ext uri="{FF2B5EF4-FFF2-40B4-BE49-F238E27FC236}">
                <a16:creationId xmlns:a16="http://schemas.microsoft.com/office/drawing/2014/main" id="{1A013985-563B-8546-A55E-6DED6A4F8F52}"/>
              </a:ext>
            </a:extLst>
          </p:cNvPr>
          <p:cNvSpPr/>
          <p:nvPr/>
        </p:nvSpPr>
        <p:spPr>
          <a:xfrm>
            <a:off x="407025" y="1524606"/>
            <a:ext cx="1688393" cy="43668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Stewardship Action</a:t>
            </a:r>
          </a:p>
        </p:txBody>
      </p:sp>
      <p:sp>
        <p:nvSpPr>
          <p:cNvPr id="120" name="Rectangle 119">
            <a:hlinkClick r:id="" action="ppaction://noaction"/>
            <a:extLst>
              <a:ext uri="{FF2B5EF4-FFF2-40B4-BE49-F238E27FC236}">
                <a16:creationId xmlns:a16="http://schemas.microsoft.com/office/drawing/2014/main" id="{A87076A8-EEEE-DF44-9CDD-A745DF472641}"/>
              </a:ext>
            </a:extLst>
          </p:cNvPr>
          <p:cNvSpPr/>
          <p:nvPr/>
        </p:nvSpPr>
        <p:spPr>
          <a:xfrm>
            <a:off x="413728" y="1970670"/>
            <a:ext cx="1681690" cy="415559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Information View</a:t>
            </a:r>
          </a:p>
        </p:txBody>
      </p:sp>
      <p:sp>
        <p:nvSpPr>
          <p:cNvPr id="121" name="Rectangle 120">
            <a:hlinkClick r:id="" action="ppaction://noaction"/>
            <a:extLst>
              <a:ext uri="{FF2B5EF4-FFF2-40B4-BE49-F238E27FC236}">
                <a16:creationId xmlns:a16="http://schemas.microsoft.com/office/drawing/2014/main" id="{940C5F78-8F95-E84C-B841-9625E17B6E4B}"/>
              </a:ext>
            </a:extLst>
          </p:cNvPr>
          <p:cNvSpPr/>
          <p:nvPr/>
        </p:nvSpPr>
        <p:spPr>
          <a:xfrm>
            <a:off x="413728" y="2413442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Program</a:t>
            </a:r>
          </a:p>
        </p:txBody>
      </p:sp>
      <p:sp>
        <p:nvSpPr>
          <p:cNvPr id="122" name="Rectangle 121">
            <a:hlinkClick r:id="rId2" action="ppaction://hlinksldjump"/>
            <a:extLst>
              <a:ext uri="{FF2B5EF4-FFF2-40B4-BE49-F238E27FC236}">
                <a16:creationId xmlns:a16="http://schemas.microsoft.com/office/drawing/2014/main" id="{777C937A-8053-8F4B-B5E5-179283FD3AAA}"/>
              </a:ext>
            </a:extLst>
          </p:cNvPr>
          <p:cNvSpPr/>
          <p:nvPr/>
        </p:nvSpPr>
        <p:spPr>
          <a:xfrm>
            <a:off x="413728" y="3301458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Process</a:t>
            </a:r>
          </a:p>
        </p:txBody>
      </p:sp>
      <p:sp>
        <p:nvSpPr>
          <p:cNvPr id="123" name="Rectangle 122">
            <a:hlinkClick r:id="" action="ppaction://noaction"/>
            <a:extLst>
              <a:ext uri="{FF2B5EF4-FFF2-40B4-BE49-F238E27FC236}">
                <a16:creationId xmlns:a16="http://schemas.microsoft.com/office/drawing/2014/main" id="{7B95AE21-42EB-3341-A010-EBA9D6B2D257}"/>
              </a:ext>
            </a:extLst>
          </p:cNvPr>
          <p:cNvSpPr/>
          <p:nvPr/>
        </p:nvSpPr>
        <p:spPr>
          <a:xfrm>
            <a:off x="4455187" y="1040895"/>
            <a:ext cx="1079581" cy="46837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Subject Area</a:t>
            </a:r>
          </a:p>
        </p:txBody>
      </p:sp>
      <p:sp>
        <p:nvSpPr>
          <p:cNvPr id="124" name="Rectangle 123">
            <a:hlinkClick r:id="" action="ppaction://noaction"/>
            <a:extLst>
              <a:ext uri="{FF2B5EF4-FFF2-40B4-BE49-F238E27FC236}">
                <a16:creationId xmlns:a16="http://schemas.microsoft.com/office/drawing/2014/main" id="{5CDC889E-9CD4-A24F-85F2-698AC502E277}"/>
              </a:ext>
            </a:extLst>
          </p:cNvPr>
          <p:cNvSpPr/>
          <p:nvPr/>
        </p:nvSpPr>
        <p:spPr>
          <a:xfrm>
            <a:off x="5186111" y="4210122"/>
            <a:ext cx="14972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Connected Asset</a:t>
            </a:r>
          </a:p>
        </p:txBody>
      </p:sp>
      <p:sp>
        <p:nvSpPr>
          <p:cNvPr id="125" name="Rectangle 124">
            <a:hlinkClick r:id="" action="ppaction://noaction"/>
            <a:extLst>
              <a:ext uri="{FF2B5EF4-FFF2-40B4-BE49-F238E27FC236}">
                <a16:creationId xmlns:a16="http://schemas.microsoft.com/office/drawing/2014/main" id="{813FB9F0-EE53-4849-9BA8-97BED6DD842A}"/>
              </a:ext>
            </a:extLst>
          </p:cNvPr>
          <p:cNvSpPr/>
          <p:nvPr/>
        </p:nvSpPr>
        <p:spPr>
          <a:xfrm>
            <a:off x="6719991" y="4205220"/>
            <a:ext cx="1686286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Discovery Engine</a:t>
            </a:r>
          </a:p>
        </p:txBody>
      </p:sp>
      <p:sp>
        <p:nvSpPr>
          <p:cNvPr id="126" name="Rectangle 125">
            <a:hlinkClick r:id="rId3" action="ppaction://hlinksldjump"/>
            <a:extLst>
              <a:ext uri="{FF2B5EF4-FFF2-40B4-BE49-F238E27FC236}">
                <a16:creationId xmlns:a16="http://schemas.microsoft.com/office/drawing/2014/main" id="{477EFF0E-A890-4E48-9704-3DF6A39AFA8D}"/>
              </a:ext>
            </a:extLst>
          </p:cNvPr>
          <p:cNvSpPr/>
          <p:nvPr/>
        </p:nvSpPr>
        <p:spPr>
          <a:xfrm>
            <a:off x="413728" y="4216760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Governance Engine</a:t>
            </a:r>
          </a:p>
        </p:txBody>
      </p:sp>
      <p:sp>
        <p:nvSpPr>
          <p:cNvPr id="127" name="Rectangle 126">
            <a:hlinkClick r:id="" action="ppaction://noaction"/>
            <a:extLst>
              <a:ext uri="{FF2B5EF4-FFF2-40B4-BE49-F238E27FC236}">
                <a16:creationId xmlns:a16="http://schemas.microsoft.com/office/drawing/2014/main" id="{60672DC7-61C5-CE43-AA5B-21276DA82180}"/>
              </a:ext>
            </a:extLst>
          </p:cNvPr>
          <p:cNvSpPr/>
          <p:nvPr/>
        </p:nvSpPr>
        <p:spPr>
          <a:xfrm>
            <a:off x="413728" y="3759109"/>
            <a:ext cx="1674986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Protection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6056A3F-1214-2748-9CB8-183B6F7C1FAC}"/>
              </a:ext>
            </a:extLst>
          </p:cNvPr>
          <p:cNvSpPr/>
          <p:nvPr/>
        </p:nvSpPr>
        <p:spPr>
          <a:xfrm>
            <a:off x="6723553" y="2572052"/>
            <a:ext cx="1671729" cy="52278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Software Developer</a:t>
            </a:r>
          </a:p>
        </p:txBody>
      </p:sp>
      <p:sp>
        <p:nvSpPr>
          <p:cNvPr id="129" name="Rectangle 128">
            <a:hlinkClick r:id="rId3" action="ppaction://hlinksldjump"/>
            <a:extLst>
              <a:ext uri="{FF2B5EF4-FFF2-40B4-BE49-F238E27FC236}">
                <a16:creationId xmlns:a16="http://schemas.microsoft.com/office/drawing/2014/main" id="{850DA6F9-4B46-474F-A1BF-678E01FA248F}"/>
              </a:ext>
            </a:extLst>
          </p:cNvPr>
          <p:cNvSpPr/>
          <p:nvPr/>
        </p:nvSpPr>
        <p:spPr>
          <a:xfrm>
            <a:off x="3647098" y="4211559"/>
            <a:ext cx="1524199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Platform</a:t>
            </a:r>
          </a:p>
        </p:txBody>
      </p:sp>
      <p:sp>
        <p:nvSpPr>
          <p:cNvPr id="130" name="Rectangle 129">
            <a:hlinkClick r:id="" action="ppaction://noaction"/>
            <a:extLst>
              <a:ext uri="{FF2B5EF4-FFF2-40B4-BE49-F238E27FC236}">
                <a16:creationId xmlns:a16="http://schemas.microsoft.com/office/drawing/2014/main" id="{C12DBEB8-0336-F34A-BB44-94901E0112B6}"/>
              </a:ext>
            </a:extLst>
          </p:cNvPr>
          <p:cNvSpPr/>
          <p:nvPr/>
        </p:nvSpPr>
        <p:spPr>
          <a:xfrm>
            <a:off x="2095418" y="1040895"/>
            <a:ext cx="1167914" cy="47596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Owner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9DFDAEE-06B9-9744-8A37-DD559417190C}"/>
              </a:ext>
            </a:extLst>
          </p:cNvPr>
          <p:cNvSpPr/>
          <p:nvPr/>
        </p:nvSpPr>
        <p:spPr>
          <a:xfrm>
            <a:off x="6725303" y="3125461"/>
            <a:ext cx="1669980" cy="518258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Digital Architecture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C66AA6-8485-CF46-9F49-4D2AED14B192}"/>
              </a:ext>
            </a:extLst>
          </p:cNvPr>
          <p:cNvSpPr/>
          <p:nvPr/>
        </p:nvSpPr>
        <p:spPr>
          <a:xfrm>
            <a:off x="6729743" y="2041111"/>
            <a:ext cx="1665539" cy="514054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Science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5B852F6-063A-E14B-9B59-A1F0841A4D22}"/>
              </a:ext>
            </a:extLst>
          </p:cNvPr>
          <p:cNvSpPr/>
          <p:nvPr/>
        </p:nvSpPr>
        <p:spPr>
          <a:xfrm>
            <a:off x="6720296" y="3681307"/>
            <a:ext cx="1674986" cy="47625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DevOps</a:t>
            </a:r>
          </a:p>
        </p:txBody>
      </p:sp>
      <p:sp>
        <p:nvSpPr>
          <p:cNvPr id="134" name="Rectangle 133">
            <a:hlinkClick r:id="" action="ppaction://noaction"/>
            <a:extLst>
              <a:ext uri="{FF2B5EF4-FFF2-40B4-BE49-F238E27FC236}">
                <a16:creationId xmlns:a16="http://schemas.microsoft.com/office/drawing/2014/main" id="{59975D84-7CC1-7B44-8FE7-280CAFC20557}"/>
              </a:ext>
            </a:extLst>
          </p:cNvPr>
          <p:cNvSpPr/>
          <p:nvPr/>
        </p:nvSpPr>
        <p:spPr>
          <a:xfrm>
            <a:off x="407024" y="1040895"/>
            <a:ext cx="1663933" cy="460477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Consumer</a:t>
            </a:r>
          </a:p>
        </p:txBody>
      </p:sp>
      <p:sp>
        <p:nvSpPr>
          <p:cNvPr id="135" name="Rectangle 134">
            <a:hlinkClick r:id="rId3" action="ppaction://hlinksldjump"/>
            <a:extLst>
              <a:ext uri="{FF2B5EF4-FFF2-40B4-BE49-F238E27FC236}">
                <a16:creationId xmlns:a16="http://schemas.microsoft.com/office/drawing/2014/main" id="{13C02E57-32FC-B446-BDB4-B6720DD1849E}"/>
              </a:ext>
            </a:extLst>
          </p:cNvPr>
          <p:cNvSpPr/>
          <p:nvPr/>
        </p:nvSpPr>
        <p:spPr>
          <a:xfrm>
            <a:off x="2096053" y="4221257"/>
            <a:ext cx="1531674" cy="442472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Data Infrastructure</a:t>
            </a:r>
          </a:p>
        </p:txBody>
      </p:sp>
      <p:pic>
        <p:nvPicPr>
          <p:cNvPr id="136" name="Picture 135" descr="Atlas Metadata Areas.png">
            <a:extLst>
              <a:ext uri="{FF2B5EF4-FFF2-40B4-BE49-F238E27FC236}">
                <a16:creationId xmlns:a16="http://schemas.microsoft.com/office/drawing/2014/main" id="{369710D6-5C58-1643-B4CB-DDEDC1BFA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28" y="1559631"/>
            <a:ext cx="4644572" cy="2639091"/>
          </a:xfrm>
          <a:prstGeom prst="rect">
            <a:avLst/>
          </a:prstGeom>
        </p:spPr>
      </p:pic>
      <p:sp>
        <p:nvSpPr>
          <p:cNvPr id="137" name="Rectangle 136">
            <a:hlinkClick r:id="" action="ppaction://noaction"/>
            <a:extLst>
              <a:ext uri="{FF2B5EF4-FFF2-40B4-BE49-F238E27FC236}">
                <a16:creationId xmlns:a16="http://schemas.microsoft.com/office/drawing/2014/main" id="{5EE82C80-DCA8-8C46-8A7F-83B8210DA4C0}"/>
              </a:ext>
            </a:extLst>
          </p:cNvPr>
          <p:cNvSpPr/>
          <p:nvPr/>
        </p:nvSpPr>
        <p:spPr>
          <a:xfrm>
            <a:off x="407025" y="2879185"/>
            <a:ext cx="1688393" cy="390910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Privacy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Rectangle 137">
            <a:hlinkClick r:id="" action="ppaction://noaction"/>
            <a:extLst>
              <a:ext uri="{FF2B5EF4-FFF2-40B4-BE49-F238E27FC236}">
                <a16:creationId xmlns:a16="http://schemas.microsoft.com/office/drawing/2014/main" id="{C8BC3187-E39A-CE42-86C1-9D8615A6E085}"/>
              </a:ext>
            </a:extLst>
          </p:cNvPr>
          <p:cNvSpPr/>
          <p:nvPr/>
        </p:nvSpPr>
        <p:spPr>
          <a:xfrm>
            <a:off x="3291018" y="1040895"/>
            <a:ext cx="1139549" cy="467311"/>
          </a:xfrm>
          <a:prstGeom prst="rect">
            <a:avLst/>
          </a:prstGeom>
          <a:solidFill>
            <a:srgbClr val="EEECE1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tIns="0" bIns="0" rtlCol="0" anchor="ctr"/>
          <a:lstStyle/>
          <a:p>
            <a:pPr algn="ctr"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alibri"/>
                <a:ea typeface="ＭＳ Ｐゴシック"/>
                <a:cs typeface="Calibri"/>
              </a:rPr>
              <a:t>Asset Lineage</a:t>
            </a:r>
          </a:p>
        </p:txBody>
      </p:sp>
    </p:spTree>
    <p:extLst>
      <p:ext uri="{BB962C8B-B14F-4D97-AF65-F5344CB8AC3E}">
        <p14:creationId xmlns:p14="http://schemas.microsoft.com/office/powerpoint/2010/main" val="309002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Curation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95251" y="1752622"/>
            <a:ext cx="893548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8942" y="1985984"/>
            <a:ext cx="89226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3 7  Callie Quartile  328080  7432  5 New York 4 27 Data Scientist       1 56944  045 27 Code St Harlem NY 1 3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98425" y="2219346"/>
            <a:ext cx="8917826" cy="307777"/>
          </a:xfrm>
          <a:prstGeom prst="rect">
            <a:avLst/>
          </a:prstGeom>
          <a:solidFill>
            <a:srgbClr val="EBF1DE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1 7  Tanya Tidie       209482  4051  2 New York 4 27 Data Steward       1 43800  215 27 Code St Harlem NY 1 3</a:t>
            </a:r>
          </a:p>
        </p:txBody>
      </p:sp>
      <p:pic>
        <p:nvPicPr>
          <p:cNvPr id="7" name="Picture 6" descr="Callie Quartil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810387"/>
            <a:ext cx="738632" cy="950976"/>
          </a:xfrm>
          <a:prstGeom prst="rect">
            <a:avLst/>
          </a:prstGeom>
        </p:spPr>
      </p:pic>
      <p:pic>
        <p:nvPicPr>
          <p:cNvPr id="9" name="Picture 8" descr="Faith Broker 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417819"/>
            <a:ext cx="673595" cy="960120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1489982" y="3105832"/>
            <a:ext cx="1301750" cy="392906"/>
          </a:xfrm>
          <a:prstGeom prst="cloudCallout">
            <a:avLst>
              <a:gd name="adj1" fmla="val -65955"/>
              <a:gd name="adj2" fmla="val 625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know</a:t>
            </a:r>
          </a:p>
        </p:txBody>
      </p:sp>
      <p:sp>
        <p:nvSpPr>
          <p:cNvPr id="12" name="Cloud Callout 11"/>
          <p:cNvSpPr/>
          <p:nvPr/>
        </p:nvSpPr>
        <p:spPr>
          <a:xfrm>
            <a:off x="7153277" y="408215"/>
            <a:ext cx="1437366" cy="807357"/>
          </a:xfrm>
          <a:prstGeom prst="cloudCallout">
            <a:avLst>
              <a:gd name="adj1" fmla="val -69196"/>
              <a:gd name="adj2" fmla="val 4807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wonder what this means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D5B93DF-0EC7-0E49-BBCF-8A30A2796B2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316361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1">
            <a:extLst>
              <a:ext uri="{FF2B5EF4-FFF2-40B4-BE49-F238E27FC236}">
                <a16:creationId xmlns:a16="http://schemas.microsoft.com/office/drawing/2014/main" id="{606FE8D7-B3CC-BD43-820A-A8ABF32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>
                <a:cs typeface="ＭＳ Ｐゴシック" panose="020B0600070205080204" pitchFamily="34" charset="-128"/>
              </a:rPr>
              <a:t>Automating governance example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A53051-2E94-AC41-B14D-9B5E49FAA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76" y="1866900"/>
            <a:ext cx="1621368" cy="1700213"/>
          </a:xfrm>
          <a:prstGeom prst="roundRect">
            <a:avLst>
              <a:gd name="adj" fmla="val 16667"/>
            </a:avLst>
          </a:prstGeom>
          <a:solidFill>
            <a:srgbClr val="DBEEF4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IBM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Information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Governance</a:t>
            </a:r>
          </a:p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Catalog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3710ACA-B50C-E54C-AB16-12FAF1661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353" y="1860550"/>
            <a:ext cx="1570655" cy="1700213"/>
          </a:xfrm>
          <a:prstGeom prst="roundRect">
            <a:avLst>
              <a:gd name="adj" fmla="val 16667"/>
            </a:avLst>
          </a:prstGeom>
          <a:solidFill>
            <a:srgbClr val="EBF1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Atlas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AF8F5B-C5BA-B448-806E-1A3D6521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042" y="2955925"/>
            <a:ext cx="2176463" cy="622300"/>
          </a:xfrm>
          <a:prstGeom prst="roundRect">
            <a:avLst>
              <a:gd name="adj" fmla="val 16667"/>
            </a:avLst>
          </a:prstGeom>
          <a:solidFill>
            <a:srgbClr val="FDEADA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Apache Ranger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9270E1-F3CC-6643-92B2-72FE1A927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692" y="1928813"/>
            <a:ext cx="2176463" cy="620712"/>
          </a:xfrm>
          <a:prstGeom prst="roundRect">
            <a:avLst>
              <a:gd name="adj" fmla="val 16667"/>
            </a:avLst>
          </a:prstGeom>
          <a:solidFill>
            <a:srgbClr val="DCE6F2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rgbClr val="1F497D"/>
                </a:solidFill>
                <a:latin typeface="Calibri"/>
                <a:ea typeface="+mn-ea"/>
                <a:cs typeface="Calibri"/>
              </a:rPr>
              <a:t>Gaian</a:t>
            </a:r>
          </a:p>
        </p:txBody>
      </p:sp>
      <p:pic>
        <p:nvPicPr>
          <p:cNvPr id="12294" name="Picture 6" descr="Faith Broker Icon.png">
            <a:extLst>
              <a:ext uri="{FF2B5EF4-FFF2-40B4-BE49-F238E27FC236}">
                <a16:creationId xmlns:a16="http://schemas.microsoft.com/office/drawing/2014/main" id="{47C20B5E-E396-4648-8B1C-A7B9BC9F6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57866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allie Quartile Icon.png">
            <a:extLst>
              <a:ext uri="{FF2B5EF4-FFF2-40B4-BE49-F238E27FC236}">
                <a16:creationId xmlns:a16="http://schemas.microsoft.com/office/drawing/2014/main" id="{4ADDBF93-18EE-C143-AF6A-698E514AC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07" y="953942"/>
            <a:ext cx="785812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Box 10">
            <a:extLst>
              <a:ext uri="{FF2B5EF4-FFF2-40B4-BE49-F238E27FC236}">
                <a16:creationId xmlns:a16="http://schemas.microsoft.com/office/drawing/2014/main" id="{77121FF3-49B2-CB44-943A-F9340D23B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59" y="1089327"/>
            <a:ext cx="1047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Define Policies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17FBF1-F48C-5E4A-82A6-7EFDD6B29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2602" y="1090201"/>
            <a:ext cx="1570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Hadoop Metadata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91EAC-FBA0-F948-A934-CA071B666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055" y="3713163"/>
            <a:ext cx="2484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Manage Data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556F3-A952-E84A-9604-AE8F5003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93" y="3902075"/>
            <a:ext cx="5070869" cy="646330"/>
          </a:xfrm>
          <a:prstGeom prst="rect">
            <a:avLst/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Egeria</a:t>
            </a:r>
          </a:p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ea typeface="+mn-ea"/>
                <a:cs typeface="Calibri"/>
              </a:rPr>
              <a:t>(Open metadata exchange and federated queries)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A937E7-8C82-684C-910E-920CF64B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000" y="3584575"/>
            <a:ext cx="136525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23DDE0-EEB6-5744-AD46-AE8C364D0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211" y="356820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80DFCEE1-44AB-4F49-A5EE-BEEE0F54B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7905" y="2109788"/>
            <a:ext cx="431800" cy="203200"/>
          </a:xfrm>
          <a:prstGeom prst="leftRightArrow">
            <a:avLst>
              <a:gd name="adj1" fmla="val 50000"/>
              <a:gd name="adj2" fmla="val 50351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2" name="Left-Right Arrow 21">
            <a:extLst>
              <a:ext uri="{FF2B5EF4-FFF2-40B4-BE49-F238E27FC236}">
                <a16:creationId xmlns:a16="http://schemas.microsoft.com/office/drawing/2014/main" id="{8E44A7E6-71C7-D249-A230-C82E84BA2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7" y="3168650"/>
            <a:ext cx="430213" cy="204788"/>
          </a:xfrm>
          <a:prstGeom prst="leftRightArrow">
            <a:avLst>
              <a:gd name="adj1" fmla="val 50000"/>
              <a:gd name="adj2" fmla="val 49777"/>
            </a:avLst>
          </a:prstGeom>
          <a:solidFill>
            <a:srgbClr val="6DCCDE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3" name="Up-Down Arrow 22">
            <a:extLst>
              <a:ext uri="{FF2B5EF4-FFF2-40B4-BE49-F238E27FC236}">
                <a16:creationId xmlns:a16="http://schemas.microsoft.com/office/drawing/2014/main" id="{A525E4D1-39EF-3345-B901-45A76BF7F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955" y="2563813"/>
            <a:ext cx="214312" cy="360362"/>
          </a:xfrm>
          <a:prstGeom prst="upDownArrow">
            <a:avLst>
              <a:gd name="adj1" fmla="val 50000"/>
              <a:gd name="adj2" fmla="val 50009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9" name="TextBox 10">
            <a:extLst>
              <a:ext uri="{FF2B5EF4-FFF2-40B4-BE49-F238E27FC236}">
                <a16:creationId xmlns:a16="http://schemas.microsoft.com/office/drawing/2014/main" id="{CD886B04-00DD-884D-ADD4-0ADCEAC44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19" y="1062037"/>
            <a:ext cx="1047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Access</a:t>
            </a:r>
          </a:p>
          <a:p>
            <a:pPr eaLnBrk="1" hangingPunct="1"/>
            <a:r>
              <a:rPr lang="en-GB" altLang="en-US" sz="1800" b="1" dirty="0">
                <a:latin typeface="Calibri" panose="020F0502020204030204" pitchFamily="34" charset="0"/>
              </a:rPr>
              <a:t>Data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21239D-326E-6C45-9F15-95EEC015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3770" y="1854432"/>
            <a:ext cx="1409035" cy="1700213"/>
          </a:xfrm>
          <a:prstGeom prst="roundRect">
            <a:avLst>
              <a:gd name="adj" fmla="val 16667"/>
            </a:avLst>
          </a:prstGeom>
          <a:solidFill>
            <a:srgbClr val="6DCCDE"/>
          </a:solidFill>
          <a:ln w="9525">
            <a:solidFill>
              <a:schemeClr val="tx2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GB" sz="1800" dirty="0">
                <a:solidFill>
                  <a:schemeClr val="accent6">
                    <a:lumMod val="50000"/>
                  </a:schemeClr>
                </a:solidFill>
                <a:latin typeface="Calibri"/>
                <a:cs typeface="Calibri"/>
              </a:rPr>
              <a:t>Egeria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35D2FD-3FCC-2742-8414-849FA729D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963" y="3569610"/>
            <a:ext cx="134937" cy="3175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2C03C3-CE14-0A40-AA8C-B08DF61C5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412" y="1078894"/>
            <a:ext cx="1809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Open </a:t>
            </a:r>
          </a:p>
          <a:p>
            <a:pPr algn="ctr" eaLnBrk="1" hangingPunct="1"/>
            <a:r>
              <a:rPr lang="en-GB" altLang="en-US" sz="1800" b="1" dirty="0">
                <a:latin typeface="Calibri" panose="020F0502020204030204" pitchFamily="34" charset="0"/>
              </a:rPr>
              <a:t>Governance 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6C2C3-0C7B-B84D-B3FF-F6BAB6F86D40}"/>
              </a:ext>
            </a:extLst>
          </p:cNvPr>
          <p:cNvSpPr txBox="1"/>
          <p:nvPr/>
        </p:nvSpPr>
        <p:spPr>
          <a:xfrm>
            <a:off x="5656434" y="1821888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2FB1F-32BD-B14C-AD02-A97CAD6326C3}"/>
              </a:ext>
            </a:extLst>
          </p:cNvPr>
          <p:cNvSpPr txBox="1"/>
          <p:nvPr/>
        </p:nvSpPr>
        <p:spPr>
          <a:xfrm>
            <a:off x="5656433" y="279259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41045B12-590D-744F-931A-333A84AA1C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34388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EC74695-FC6C-F74D-8428-371C0B75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598" y="3461693"/>
            <a:ext cx="1009734" cy="100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33520-649C-7541-A995-0B6DDF34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Realizing open metadata and governance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CC4B37E-B584-C74C-B4EA-086B24BE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260909"/>
            <a:ext cx="3741161" cy="3307966"/>
          </a:xfrm>
        </p:spPr>
        <p:txBody>
          <a:bodyPr/>
          <a:lstStyle/>
          <a:p>
            <a:r>
              <a:rPr lang="en-US" dirty="0"/>
              <a:t>Delivering core technology</a:t>
            </a:r>
          </a:p>
          <a:p>
            <a:r>
              <a:rPr lang="en-US" dirty="0"/>
              <a:t>Recruiting vendors</a:t>
            </a:r>
          </a:p>
          <a:p>
            <a:r>
              <a:rPr lang="en-US" dirty="0"/>
              <a:t>Assisting practitioners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FA3C5E-E1E5-B845-AC9B-CEA88ABD2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31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80FE21-9267-6543-A07E-D7CC1D467CE7}"/>
              </a:ext>
            </a:extLst>
          </p:cNvPr>
          <p:cNvSpPr/>
          <p:nvPr/>
        </p:nvSpPr>
        <p:spPr>
          <a:xfrm>
            <a:off x="5313145" y="1020279"/>
            <a:ext cx="2136809" cy="347472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4D7E271-8190-FC46-9A8B-5F371DA7A433}"/>
              </a:ext>
            </a:extLst>
          </p:cNvPr>
          <p:cNvSpPr/>
          <p:nvPr/>
        </p:nvSpPr>
        <p:spPr>
          <a:xfrm>
            <a:off x="3657599" y="1963567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Vendors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113B37D-4751-9644-BE48-E18225D1E705}"/>
              </a:ext>
            </a:extLst>
          </p:cNvPr>
          <p:cNvSpPr/>
          <p:nvPr/>
        </p:nvSpPr>
        <p:spPr>
          <a:xfrm>
            <a:off x="3657599" y="3425001"/>
            <a:ext cx="1443790" cy="903170"/>
          </a:xfrm>
          <a:prstGeom prst="rightArrow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Practitioners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D39B8F-6B67-4A43-82C6-FDE12EC5F6D1}"/>
              </a:ext>
            </a:extLst>
          </p:cNvPr>
          <p:cNvSpPr/>
          <p:nvPr/>
        </p:nvSpPr>
        <p:spPr>
          <a:xfrm>
            <a:off x="5727031" y="1809549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Core Technology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065EE6F-0C84-4243-91B9-E3B9D481E85C}"/>
              </a:ext>
            </a:extLst>
          </p:cNvPr>
          <p:cNvSpPr/>
          <p:nvPr/>
        </p:nvSpPr>
        <p:spPr>
          <a:xfrm>
            <a:off x="5727031" y="264974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Compliance Suite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206426-4A65-3C49-B5EE-AE3F9A59BDC2}"/>
              </a:ext>
            </a:extLst>
          </p:cNvPr>
          <p:cNvSpPr/>
          <p:nvPr/>
        </p:nvSpPr>
        <p:spPr>
          <a:xfrm>
            <a:off x="5722218" y="3488965"/>
            <a:ext cx="1318662" cy="702644"/>
          </a:xfrm>
          <a:prstGeom prst="roundRect">
            <a:avLst/>
          </a:prstGeom>
          <a:solidFill>
            <a:srgbClr val="6DCCD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 Practices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03A6DF4-7166-4D44-A724-C9BD3FCE0B02}"/>
              </a:ext>
            </a:extLst>
          </p:cNvPr>
          <p:cNvSpPr/>
          <p:nvPr/>
        </p:nvSpPr>
        <p:spPr>
          <a:xfrm>
            <a:off x="7613583" y="1809549"/>
            <a:ext cx="240632" cy="1542840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FEE1105-619C-E74B-8BBA-525AF0BC188A}"/>
              </a:ext>
            </a:extLst>
          </p:cNvPr>
          <p:cNvSpPr/>
          <p:nvPr/>
        </p:nvSpPr>
        <p:spPr>
          <a:xfrm>
            <a:off x="7613582" y="3488965"/>
            <a:ext cx="240632" cy="791888"/>
          </a:xfrm>
          <a:prstGeom prst="rightBrace">
            <a:avLst/>
          </a:prstGeom>
          <a:ln w="57150">
            <a:solidFill>
              <a:srgbClr val="6DCC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C11C4B-63FA-C348-AC90-1954BA4B9D5E}"/>
              </a:ext>
            </a:extLst>
          </p:cNvPr>
          <p:cNvSpPr txBox="1"/>
          <p:nvPr/>
        </p:nvSpPr>
        <p:spPr>
          <a:xfrm>
            <a:off x="7920227" y="2250583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Egeria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550419-EAA2-0F4C-8AC2-44D5A458DBEA}"/>
              </a:ext>
            </a:extLst>
          </p:cNvPr>
          <p:cNvSpPr txBox="1"/>
          <p:nvPr/>
        </p:nvSpPr>
        <p:spPr>
          <a:xfrm>
            <a:off x="7916096" y="3515577"/>
            <a:ext cx="11592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Governance</a:t>
            </a:r>
          </a:p>
        </p:txBody>
      </p:sp>
      <p:pic>
        <p:nvPicPr>
          <p:cNvPr id="17" name="Picture 2" descr="Image result for ing logo">
            <a:extLst>
              <a:ext uri="{FF2B5EF4-FFF2-40B4-BE49-F238E27FC236}">
                <a16:creationId xmlns:a16="http://schemas.microsoft.com/office/drawing/2014/main" id="{F243D0A5-37BE-3E4A-ACF3-F279716E1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8" y="3143228"/>
            <a:ext cx="1088769" cy="31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ibm logo">
            <a:extLst>
              <a:ext uri="{FF2B5EF4-FFF2-40B4-BE49-F238E27FC236}">
                <a16:creationId xmlns:a16="http://schemas.microsoft.com/office/drawing/2014/main" id="{DCA55CFE-4AEC-A34E-B2DB-9A7A2859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00" y="3089342"/>
            <a:ext cx="852470" cy="4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756EF0E-9EDA-CE45-AD44-7126B1286C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61" b="22348"/>
          <a:stretch/>
        </p:blipFill>
        <p:spPr>
          <a:xfrm>
            <a:off x="5779968" y="1134957"/>
            <a:ext cx="1025724" cy="579438"/>
          </a:xfrm>
          <a:prstGeom prst="rect">
            <a:avLst/>
          </a:prstGeom>
        </p:spPr>
      </p:pic>
      <p:sp>
        <p:nvSpPr>
          <p:cNvPr id="5" name="AutoShape 2" descr="Logo">
            <a:hlinkClick r:id="rId6"/>
            <a:extLst>
              <a:ext uri="{FF2B5EF4-FFF2-40B4-BE49-F238E27FC236}">
                <a16:creationId xmlns:a16="http://schemas.microsoft.com/office/drawing/2014/main" id="{081C07C4-C689-8F4C-9B1B-2C18481E5C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E71DBCE-6319-C24A-BCA0-27F325131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98" y="3777381"/>
            <a:ext cx="836732" cy="288439"/>
          </a:xfrm>
          <a:prstGeom prst="rect">
            <a:avLst/>
          </a:prstGeom>
        </p:spPr>
      </p:pic>
      <p:pic>
        <p:nvPicPr>
          <p:cNvPr id="23" name="Picture 22" descr="Screen Shot 2018-08-17 at 14.46.50.png">
            <a:extLst>
              <a:ext uri="{FF2B5EF4-FFF2-40B4-BE49-F238E27FC236}">
                <a16:creationId xmlns:a16="http://schemas.microsoft.com/office/drawing/2014/main" id="{1EE4C63B-A937-9245-B46D-6541A8F6D9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95" y="1625228"/>
            <a:ext cx="932566" cy="4120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099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8574-AD4E-E640-942A-12CC291C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wanted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2DF4-2F6B-954B-A225-682BF37B3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Governance practice leaders needed to build out best practices</a:t>
            </a:r>
          </a:p>
          <a:p>
            <a:r>
              <a:rPr lang="en-US" dirty="0"/>
              <a:t>If you buy data technology please encourage your vendors to consume the Egeria technology.</a:t>
            </a:r>
          </a:p>
          <a:p>
            <a:r>
              <a:rPr lang="en-US" dirty="0"/>
              <a:t>Looking for developers:</a:t>
            </a:r>
          </a:p>
          <a:p>
            <a:pPr lvl="1"/>
            <a:r>
              <a:rPr lang="en-US" dirty="0"/>
              <a:t>UI development</a:t>
            </a:r>
          </a:p>
          <a:p>
            <a:pPr lvl="1"/>
            <a:r>
              <a:rPr lang="en-US" dirty="0"/>
              <a:t>Graph repository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JanusGraph</a:t>
            </a:r>
            <a:r>
              <a:rPr lang="en-US" dirty="0"/>
              <a:t>/</a:t>
            </a:r>
            <a:r>
              <a:rPr lang="en-US" dirty="0" err="1"/>
              <a:t>TinkerPop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Python clients</a:t>
            </a:r>
          </a:p>
          <a:p>
            <a:r>
              <a:rPr lang="en-US" dirty="0"/>
              <a:t>Join the ODPi to help fund our work</a:t>
            </a:r>
          </a:p>
          <a:p>
            <a:r>
              <a:rPr lang="en-US" dirty="0"/>
              <a:t>Tell everyone about want we do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115F4-12F1-0D44-A35A-8517D305B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54887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D6B32-8FF4-9440-B360-46E85F0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  <p:sp>
        <p:nvSpPr>
          <p:cNvPr id="33" name="Slide Number Placeholder 3">
            <a:extLst>
              <a:ext uri="{FF2B5EF4-FFF2-40B4-BE49-F238E27FC236}">
                <a16:creationId xmlns:a16="http://schemas.microsoft.com/office/drawing/2014/main" id="{3DE438FE-9500-EC4F-B5FA-3C5A4A9A48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12966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9200" y="853372"/>
            <a:ext cx="8473100" cy="371550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GB" dirty="0"/>
              <a:t>Press Release and Podcast</a:t>
            </a:r>
          </a:p>
          <a:p>
            <a:pPr lvl="1"/>
            <a:endParaRPr lang="en-GB" dirty="0"/>
          </a:p>
          <a:p>
            <a:pPr lvl="1">
              <a:spcAft>
                <a:spcPts val="400"/>
              </a:spcAft>
            </a:pPr>
            <a:endParaRPr lang="en-GB" dirty="0"/>
          </a:p>
          <a:p>
            <a:endParaRPr lang="en-GB" dirty="0"/>
          </a:p>
          <a:p>
            <a:r>
              <a:rPr lang="en-GB" dirty="0"/>
              <a:t>Open source repositories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2" y="5447513"/>
            <a:ext cx="548699" cy="180170"/>
          </a:xfrm>
        </p:spPr>
        <p:txBody>
          <a:bodyPr/>
          <a:lstStyle/>
          <a:p>
            <a:pPr lvl="0"/>
            <a:fld id="{00000000-1234-1234-1234-123412341234}" type="slidenum">
              <a:rPr lang="en-US" smtClean="0">
                <a:sym typeface="Arial"/>
              </a:rPr>
              <a:pPr lvl="0"/>
              <a:t>34</a:t>
            </a:fld>
            <a:endParaRPr lang="en-US" dirty="0"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404" y="3136657"/>
            <a:ext cx="596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2"/>
              </a:rPr>
              <a:t>https://github.com/odpi/data-governance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3"/>
              </a:rPr>
              <a:t>https://github.com/odpi/egeria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B58CA-501D-7C49-AE88-850CBDA8B4BA}"/>
              </a:ext>
            </a:extLst>
          </p:cNvPr>
          <p:cNvSpPr/>
          <p:nvPr/>
        </p:nvSpPr>
        <p:spPr>
          <a:xfrm>
            <a:off x="508404" y="1302517"/>
            <a:ext cx="8395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4"/>
              </a:rPr>
              <a:t>https://www.linuxfoundation.org/press-release/2018/08/odpi-announces-egeria-for-open-sharing-exchange-and-governance-of-metadata/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https://roaringelephant.org/2018/09/25/episode-107-open-metadata-and-governance-masterclass-with-mandy-chessell-part-1/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https://roaringelephant.org/2018/10/09/episode-109-open-metadata-and-governance-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masterclass-with-mandy-chessell-part-2/</a:t>
            </a:r>
            <a:endParaRPr lang="en-GB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E968A6B-30EB-774A-95A1-1C75FE2CD488}"/>
              </a:ext>
            </a:extLst>
          </p:cNvPr>
          <p:cNvSpPr txBox="1">
            <a:spLocks/>
          </p:cNvSpPr>
          <p:nvPr/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accent6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9648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8D6CEE50-B89E-4F4A-AB9D-B0EA6D5A2982}"/>
              </a:ext>
            </a:extLst>
          </p:cNvPr>
          <p:cNvSpPr txBox="1">
            <a:spLocks/>
          </p:cNvSpPr>
          <p:nvPr/>
        </p:nvSpPr>
        <p:spPr>
          <a:xfrm>
            <a:off x="8556782" y="4956626"/>
            <a:ext cx="548699" cy="1801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35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58" y="122259"/>
            <a:ext cx="2178900" cy="4712812"/>
          </a:xfrm>
        </p:spPr>
        <p:txBody>
          <a:bodyPr>
            <a:normAutofit/>
          </a:bodyPr>
          <a:lstStyle/>
          <a:p>
            <a:r>
              <a:rPr lang="en-GB" sz="2400" dirty="0"/>
              <a:t>Metadata should bring as much information about the data sets to Callie’s data science as is known collectively by the organization.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67858" y="200339"/>
            <a:ext cx="6776173" cy="4362591"/>
            <a:chOff x="725751" y="1567071"/>
            <a:chExt cx="7737708" cy="4981640"/>
          </a:xfrm>
        </p:grpSpPr>
        <p:grpSp>
          <p:nvGrpSpPr>
            <p:cNvPr id="72" name="Group 71"/>
            <p:cNvGrpSpPr/>
            <p:nvPr/>
          </p:nvGrpSpPr>
          <p:grpSpPr>
            <a:xfrm>
              <a:off x="5092332" y="4687225"/>
              <a:ext cx="2809874" cy="1492250"/>
              <a:chOff x="0" y="1269999"/>
              <a:chExt cx="9032875" cy="4222751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2"/>
              <a:srcRect t="1984" r="1215" b="3782"/>
              <a:stretch/>
            </p:blipFill>
            <p:spPr>
              <a:xfrm>
                <a:off x="0" y="1269999"/>
                <a:ext cx="9032875" cy="4222751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550" y="1270000"/>
                <a:ext cx="2184400" cy="381000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47624" y="1635124"/>
                <a:ext cx="7048499" cy="385762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794626" y="1301751"/>
                <a:ext cx="317500" cy="3175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195869" y="5123591"/>
              <a:ext cx="2094590" cy="890164"/>
              <a:chOff x="1517650" y="3342111"/>
              <a:chExt cx="2555875" cy="89016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960986" y="3342111"/>
                <a:ext cx="428625" cy="889000"/>
                <a:chOff x="1682750" y="3286125"/>
                <a:chExt cx="1666875" cy="889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1682750" y="3286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682750" y="34385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1682750" y="35909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682750" y="37433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682750" y="38957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1682750" y="4048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16" name="Straight Connector 115"/>
                <p:cNvCxnSpPr>
                  <a:stCxn id="110" idx="1"/>
                  <a:endCxn id="115" idx="1"/>
                </p:cNvCxnSpPr>
                <p:nvPr/>
              </p:nvCxnSpPr>
              <p:spPr bwMode="auto">
                <a:xfrm>
                  <a:off x="1682750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7" name="Straight Connector 116"/>
                <p:cNvCxnSpPr>
                  <a:stCxn id="110" idx="3"/>
                  <a:endCxn id="115" idx="3"/>
                </p:cNvCxnSpPr>
                <p:nvPr/>
              </p:nvCxnSpPr>
              <p:spPr bwMode="auto">
                <a:xfrm>
                  <a:off x="3349625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2406650" y="3343275"/>
                <a:ext cx="1666875" cy="889000"/>
                <a:chOff x="1682750" y="3286125"/>
                <a:chExt cx="1666875" cy="889000"/>
              </a:xfrm>
            </p:grpSpPr>
            <p:sp>
              <p:nvSpPr>
                <p:cNvPr id="102" name="Rectangle 101"/>
                <p:cNvSpPr/>
                <p:nvPr/>
              </p:nvSpPr>
              <p:spPr>
                <a:xfrm>
                  <a:off x="1682750" y="3286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682750" y="34385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682750" y="35909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682750" y="37433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682750" y="38957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1682750" y="4048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08" name="Straight Connector 107"/>
                <p:cNvCxnSpPr>
                  <a:stCxn id="102" idx="1"/>
                  <a:endCxn id="107" idx="1"/>
                </p:cNvCxnSpPr>
                <p:nvPr/>
              </p:nvCxnSpPr>
              <p:spPr bwMode="auto">
                <a:xfrm>
                  <a:off x="1682750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9" name="Straight Connector 108"/>
                <p:cNvCxnSpPr>
                  <a:stCxn id="102" idx="3"/>
                  <a:endCxn id="107" idx="3"/>
                </p:cNvCxnSpPr>
                <p:nvPr/>
              </p:nvCxnSpPr>
              <p:spPr bwMode="auto">
                <a:xfrm>
                  <a:off x="3349625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1517650" y="3343275"/>
                <a:ext cx="428625" cy="889000"/>
                <a:chOff x="1682750" y="3286125"/>
                <a:chExt cx="1666875" cy="88900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682750" y="3286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682750" y="34385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682750" y="35909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682750" y="37433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682750" y="38957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1682750" y="4048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00" name="Straight Connector 99"/>
                <p:cNvCxnSpPr>
                  <a:stCxn id="94" idx="1"/>
                  <a:endCxn id="99" idx="1"/>
                </p:cNvCxnSpPr>
                <p:nvPr/>
              </p:nvCxnSpPr>
              <p:spPr bwMode="auto">
                <a:xfrm>
                  <a:off x="1682750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1" name="Straight Connector 100"/>
                <p:cNvCxnSpPr>
                  <a:stCxn id="94" idx="3"/>
                  <a:endCxn id="99" idx="3"/>
                </p:cNvCxnSpPr>
                <p:nvPr/>
              </p:nvCxnSpPr>
              <p:spPr bwMode="auto">
                <a:xfrm>
                  <a:off x="3349625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18" name="TextBox 117"/>
            <p:cNvSpPr txBox="1"/>
            <p:nvPr/>
          </p:nvSpPr>
          <p:spPr bwMode="auto">
            <a:xfrm>
              <a:off x="5278159" y="4816649"/>
              <a:ext cx="1530824" cy="298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prstTxWarp prst="textNoShape">
                <a:avLst/>
              </a:prstTxWarp>
              <a:spAutoFit/>
            </a:bodyPr>
            <a:lstStyle/>
            <a:p>
              <a:r>
                <a:rPr lang="en-GB" sz="1100" b="1" dirty="0">
                  <a:latin typeface="Calibri" pitchFamily="-1" charset="0"/>
                </a:rPr>
                <a:t>Employee Directory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122521" y="5042309"/>
              <a:ext cx="523201" cy="298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  <a:latin typeface="Apple Symbols"/>
                  <a:cs typeface="Apple Symbols"/>
                </a:rPr>
                <a:t>Name</a:t>
              </a:r>
              <a:endParaRPr lang="en-GB" sz="14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22334" y="5046249"/>
              <a:ext cx="482379" cy="298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  <a:latin typeface="Apple Symbols"/>
                  <a:cs typeface="Apple Symbols"/>
                </a:rPr>
                <a:t>Band</a:t>
              </a:r>
              <a:endParaRPr lang="en-GB" sz="14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922152" y="5033694"/>
              <a:ext cx="718117" cy="298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  <a:latin typeface="Apple Symbols"/>
                  <a:cs typeface="Apple Symbols"/>
                </a:rPr>
                <a:t>Job Title</a:t>
              </a:r>
              <a:endParaRPr lang="en-GB" sz="1400" dirty="0"/>
            </a:p>
          </p:txBody>
        </p:sp>
        <p:sp>
          <p:nvSpPr>
            <p:cNvPr id="122" name="Rectangular Callout 121"/>
            <p:cNvSpPr/>
            <p:nvPr/>
          </p:nvSpPr>
          <p:spPr>
            <a:xfrm>
              <a:off x="4420461" y="1567071"/>
              <a:ext cx="3925630" cy="2589792"/>
            </a:xfrm>
            <a:prstGeom prst="wedgeRectCallout">
              <a:avLst>
                <a:gd name="adj1" fmla="val -15567"/>
                <a:gd name="adj2" fmla="val 87144"/>
              </a:avLst>
            </a:prstGeom>
            <a:solidFill>
              <a:srgbClr val="FFFFFF">
                <a:alpha val="52000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TextBox 122"/>
            <p:cNvSpPr txBox="1"/>
            <p:nvPr/>
          </p:nvSpPr>
          <p:spPr bwMode="auto">
            <a:xfrm>
              <a:off x="6717123" y="1587514"/>
              <a:ext cx="2804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latin typeface="Calibri" pitchFamily="-1" charset="0"/>
                </a:rPr>
                <a:t>X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502930" y="1649549"/>
              <a:ext cx="3760689" cy="239184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5" name="Rectangular Callout 124"/>
            <p:cNvSpPr/>
            <p:nvPr/>
          </p:nvSpPr>
          <p:spPr>
            <a:xfrm>
              <a:off x="725751" y="1765017"/>
              <a:ext cx="3331839" cy="4783694"/>
            </a:xfrm>
            <a:prstGeom prst="wedgeRectCallout">
              <a:avLst>
                <a:gd name="adj1" fmla="val 82623"/>
                <a:gd name="adj2" fmla="val 16945"/>
              </a:avLst>
            </a:prstGeom>
            <a:solidFill>
              <a:srgbClr val="FFFFFF">
                <a:alpha val="52000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08220" y="1847495"/>
              <a:ext cx="3166896" cy="461873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 bwMode="auto">
            <a:xfrm>
              <a:off x="841208" y="1867010"/>
              <a:ext cx="2886493" cy="35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Data Set Name: </a:t>
              </a:r>
              <a:r>
                <a:rPr lang="en-GB" sz="1200" dirty="0">
                  <a:latin typeface="Apple Symbols"/>
                  <a:cs typeface="Apple Symbols"/>
                </a:rPr>
                <a:t>Employee Directory</a:t>
              </a:r>
            </a:p>
          </p:txBody>
        </p:sp>
        <p:sp>
          <p:nvSpPr>
            <p:cNvPr id="128" name="TextBox 127"/>
            <p:cNvSpPr txBox="1"/>
            <p:nvPr/>
          </p:nvSpPr>
          <p:spPr bwMode="auto">
            <a:xfrm>
              <a:off x="3678232" y="1867015"/>
              <a:ext cx="2804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latin typeface="Calibri" pitchFamily="-1" charset="0"/>
                </a:rPr>
                <a:t>X</a:t>
              </a:r>
            </a:p>
          </p:txBody>
        </p:sp>
        <p:sp>
          <p:nvSpPr>
            <p:cNvPr id="129" name="TextBox 128"/>
            <p:cNvSpPr txBox="1"/>
            <p:nvPr/>
          </p:nvSpPr>
          <p:spPr bwMode="auto">
            <a:xfrm>
              <a:off x="845162" y="2150239"/>
              <a:ext cx="2886493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Description: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Core attributes describing all employees of Coco Pharmaceuticals created from a daily extract from Kenexa.</a:t>
              </a:r>
            </a:p>
          </p:txBody>
        </p:sp>
        <p:sp>
          <p:nvSpPr>
            <p:cNvPr id="130" name="TextBox 129"/>
            <p:cNvSpPr txBox="1"/>
            <p:nvPr/>
          </p:nvSpPr>
          <p:spPr bwMode="auto">
            <a:xfrm>
              <a:off x="832621" y="3099282"/>
              <a:ext cx="2886493" cy="35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Owner: </a:t>
              </a:r>
              <a:r>
                <a:rPr lang="en-GB" sz="1200" u="sng" dirty="0">
                  <a:solidFill>
                    <a:srgbClr val="558ED5"/>
                  </a:solidFill>
                  <a:latin typeface="Apple Symbols"/>
                  <a:cs typeface="Apple Symbols"/>
                </a:rPr>
                <a:t>Penny Payer</a:t>
              </a: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836573" y="4384206"/>
              <a:ext cx="2886493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Status: 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Last accessed: 6</a:t>
              </a:r>
              <a:r>
                <a:rPr lang="en-GB" sz="1200" baseline="30000" dirty="0">
                  <a:latin typeface="Apple Symbols"/>
                  <a:cs typeface="Apple Symbols"/>
                </a:rPr>
                <a:t>th</a:t>
              </a:r>
              <a:r>
                <a:rPr lang="en-GB" sz="1200" dirty="0">
                  <a:latin typeface="Apple Symbols"/>
                  <a:cs typeface="Apple Symbols"/>
                </a:rPr>
                <a:t> May 2016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Records: 3488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Last Update: 1</a:t>
              </a:r>
              <a:r>
                <a:rPr lang="en-GB" sz="1200" baseline="30000" dirty="0">
                  <a:latin typeface="Apple Symbols"/>
                  <a:cs typeface="Apple Symbols"/>
                </a:rPr>
                <a:t>st</a:t>
              </a:r>
              <a:r>
                <a:rPr lang="en-GB" sz="1200" dirty="0">
                  <a:latin typeface="Apple Symbols"/>
                  <a:cs typeface="Apple Symbols"/>
                </a:rPr>
                <a:t> May 2016</a:t>
              </a:r>
            </a:p>
          </p:txBody>
        </p:sp>
        <p:sp>
          <p:nvSpPr>
            <p:cNvPr id="132" name="TextBox 131"/>
            <p:cNvSpPr txBox="1"/>
            <p:nvPr/>
          </p:nvSpPr>
          <p:spPr bwMode="auto">
            <a:xfrm>
              <a:off x="840526" y="5363248"/>
              <a:ext cx="2886493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Contents: 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</a:t>
              </a:r>
              <a:r>
                <a:rPr lang="en-GB" sz="1200" u="sng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ple Symbols"/>
                  <a:cs typeface="Apple Symbols"/>
                </a:rPr>
                <a:t>Structure …</a:t>
              </a:r>
            </a:p>
            <a:p>
              <a:r>
                <a:rPr lang="en-GB" sz="1200" dirty="0">
                  <a:solidFill>
                    <a:srgbClr val="558ED5"/>
                  </a:solidFill>
                  <a:latin typeface="Apple Symbols"/>
                  <a:cs typeface="Apple Symbols"/>
                </a:rPr>
                <a:t> </a:t>
              </a:r>
              <a:r>
                <a:rPr lang="en-GB" sz="1200" u="sng" dirty="0">
                  <a:solidFill>
                    <a:srgbClr val="558ED5"/>
                  </a:solidFill>
                  <a:latin typeface="Apple Symbols"/>
                  <a:cs typeface="Apple Symbols"/>
                </a:rPr>
                <a:t>Contents …</a:t>
              </a:r>
            </a:p>
            <a:p>
              <a:r>
                <a:rPr lang="en-GB" sz="1200" dirty="0">
                  <a:solidFill>
                    <a:srgbClr val="558ED5"/>
                  </a:solidFill>
                  <a:latin typeface="Apple Symbols"/>
                  <a:cs typeface="Apple Symbols"/>
                </a:rPr>
                <a:t> </a:t>
              </a:r>
              <a:r>
                <a:rPr lang="en-GB" sz="1200" u="sng" dirty="0">
                  <a:solidFill>
                    <a:srgbClr val="558ED5"/>
                  </a:solidFill>
                  <a:latin typeface="Apple Symbols"/>
                  <a:cs typeface="Apple Symbols"/>
                </a:rPr>
                <a:t>Lineage …</a:t>
              </a:r>
            </a:p>
          </p:txBody>
        </p:sp>
        <p:sp>
          <p:nvSpPr>
            <p:cNvPr id="133" name="TextBox 132"/>
            <p:cNvSpPr txBox="1"/>
            <p:nvPr/>
          </p:nvSpPr>
          <p:spPr bwMode="auto">
            <a:xfrm>
              <a:off x="8003659" y="1637000"/>
              <a:ext cx="2804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latin typeface="Calibri" pitchFamily="-1" charset="0"/>
                </a:rPr>
                <a:t>X</a:t>
              </a:r>
            </a:p>
          </p:txBody>
        </p:sp>
        <p:sp>
          <p:nvSpPr>
            <p:cNvPr id="134" name="TextBox 133"/>
            <p:cNvSpPr txBox="1"/>
            <p:nvPr/>
          </p:nvSpPr>
          <p:spPr bwMode="auto">
            <a:xfrm>
              <a:off x="4490390" y="1620500"/>
              <a:ext cx="1266103" cy="35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Column: </a:t>
              </a:r>
              <a:r>
                <a:rPr lang="en-GB" sz="1200" dirty="0">
                  <a:latin typeface="Apple Symbols"/>
                  <a:cs typeface="Apple Symbols"/>
                </a:rPr>
                <a:t>Band</a:t>
              </a:r>
            </a:p>
          </p:txBody>
        </p:sp>
        <p:sp>
          <p:nvSpPr>
            <p:cNvPr id="135" name="TextBox 134"/>
            <p:cNvSpPr txBox="1"/>
            <p:nvPr/>
          </p:nvSpPr>
          <p:spPr bwMode="auto">
            <a:xfrm>
              <a:off x="840495" y="3414921"/>
              <a:ext cx="3250049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Classification Ranges: 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Confidentiality: Public, Confidential, Sensitive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Confidence: Authoritative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Retention: Indefinitely</a:t>
              </a:r>
            </a:p>
          </p:txBody>
        </p:sp>
        <p:sp>
          <p:nvSpPr>
            <p:cNvPr id="136" name="Magnetic Disk 135"/>
            <p:cNvSpPr/>
            <p:nvPr/>
          </p:nvSpPr>
          <p:spPr>
            <a:xfrm>
              <a:off x="5195689" y="4899160"/>
              <a:ext cx="115460" cy="131964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4560314" y="1995954"/>
              <a:ext cx="3653823" cy="1946468"/>
              <a:chOff x="4774738" y="1995954"/>
              <a:chExt cx="3211362" cy="808279"/>
            </a:xfrm>
          </p:grpSpPr>
          <p:sp>
            <p:nvSpPr>
              <p:cNvPr id="138" name="Card 137"/>
              <p:cNvSpPr/>
              <p:nvPr/>
            </p:nvSpPr>
            <p:spPr>
              <a:xfrm flipH="1">
                <a:off x="6861608" y="1995954"/>
                <a:ext cx="1105114" cy="412387"/>
              </a:xfrm>
              <a:prstGeom prst="flowChartPunchedCard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9" name="Card 138"/>
              <p:cNvSpPr/>
              <p:nvPr/>
            </p:nvSpPr>
            <p:spPr>
              <a:xfrm flipH="1">
                <a:off x="5826420" y="1999895"/>
                <a:ext cx="1105114" cy="412387"/>
              </a:xfrm>
              <a:prstGeom prst="flowChartPunchedCard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0" name="Card 80"/>
              <p:cNvSpPr/>
              <p:nvPr/>
            </p:nvSpPr>
            <p:spPr>
              <a:xfrm flipH="1">
                <a:off x="4774738" y="2003836"/>
                <a:ext cx="3211362" cy="80039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97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970 h 10000"/>
                  <a:gd name="connsiteX0" fmla="*/ 0 w 10051"/>
                  <a:gd name="connsiteY0" fmla="*/ 1588 h 10000"/>
                  <a:gd name="connsiteX1" fmla="*/ 2051 w 10051"/>
                  <a:gd name="connsiteY1" fmla="*/ 0 h 10000"/>
                  <a:gd name="connsiteX2" fmla="*/ 10051 w 10051"/>
                  <a:gd name="connsiteY2" fmla="*/ 0 h 10000"/>
                  <a:gd name="connsiteX3" fmla="*/ 10051 w 10051"/>
                  <a:gd name="connsiteY3" fmla="*/ 10000 h 10000"/>
                  <a:gd name="connsiteX4" fmla="*/ 51 w 10051"/>
                  <a:gd name="connsiteY4" fmla="*/ 10000 h 10000"/>
                  <a:gd name="connsiteX5" fmla="*/ 0 w 10051"/>
                  <a:gd name="connsiteY5" fmla="*/ 1588 h 10000"/>
                  <a:gd name="connsiteX0" fmla="*/ 0 w 10051"/>
                  <a:gd name="connsiteY0" fmla="*/ 1588 h 10000"/>
                  <a:gd name="connsiteX1" fmla="*/ 6781 w 10051"/>
                  <a:gd name="connsiteY1" fmla="*/ 0 h 10000"/>
                  <a:gd name="connsiteX2" fmla="*/ 10051 w 10051"/>
                  <a:gd name="connsiteY2" fmla="*/ 0 h 10000"/>
                  <a:gd name="connsiteX3" fmla="*/ 10051 w 10051"/>
                  <a:gd name="connsiteY3" fmla="*/ 10000 h 10000"/>
                  <a:gd name="connsiteX4" fmla="*/ 51 w 10051"/>
                  <a:gd name="connsiteY4" fmla="*/ 10000 h 10000"/>
                  <a:gd name="connsiteX5" fmla="*/ 0 w 10051"/>
                  <a:gd name="connsiteY5" fmla="*/ 1588 h 10000"/>
                  <a:gd name="connsiteX0" fmla="*/ 5964 w 10000"/>
                  <a:gd name="connsiteY0" fmla="*/ 1794 h 10000"/>
                  <a:gd name="connsiteX1" fmla="*/ 673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5964 w 10000"/>
                  <a:gd name="connsiteY5" fmla="*/ 1794 h 10000"/>
                  <a:gd name="connsiteX0" fmla="*/ 5964 w 10000"/>
                  <a:gd name="connsiteY0" fmla="*/ 1794 h 10000"/>
                  <a:gd name="connsiteX1" fmla="*/ 673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2622 w 10000"/>
                  <a:gd name="connsiteY5" fmla="*/ 6496 h 10000"/>
                  <a:gd name="connsiteX6" fmla="*/ 5964 w 10000"/>
                  <a:gd name="connsiteY6" fmla="*/ 1794 h 10000"/>
                  <a:gd name="connsiteX0" fmla="*/ 6015 w 10051"/>
                  <a:gd name="connsiteY0" fmla="*/ 1794 h 10000"/>
                  <a:gd name="connsiteX1" fmla="*/ 6781 w 10051"/>
                  <a:gd name="connsiteY1" fmla="*/ 0 h 10000"/>
                  <a:gd name="connsiteX2" fmla="*/ 10051 w 10051"/>
                  <a:gd name="connsiteY2" fmla="*/ 0 h 10000"/>
                  <a:gd name="connsiteX3" fmla="*/ 10051 w 10051"/>
                  <a:gd name="connsiteY3" fmla="*/ 10000 h 10000"/>
                  <a:gd name="connsiteX4" fmla="*/ 51 w 10051"/>
                  <a:gd name="connsiteY4" fmla="*/ 10000 h 10000"/>
                  <a:gd name="connsiteX5" fmla="*/ 0 w 10051"/>
                  <a:gd name="connsiteY5" fmla="*/ 1138 h 10000"/>
                  <a:gd name="connsiteX6" fmla="*/ 6015 w 10051"/>
                  <a:gd name="connsiteY6" fmla="*/ 1794 h 10000"/>
                  <a:gd name="connsiteX0" fmla="*/ 5973 w 10009"/>
                  <a:gd name="connsiteY0" fmla="*/ 1794 h 10000"/>
                  <a:gd name="connsiteX1" fmla="*/ 6739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5973 w 10009"/>
                  <a:gd name="connsiteY6" fmla="*/ 1794 h 10000"/>
                  <a:gd name="connsiteX0" fmla="*/ 6029 w 10009"/>
                  <a:gd name="connsiteY0" fmla="*/ 1516 h 10000"/>
                  <a:gd name="connsiteX1" fmla="*/ 6739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6029 w 10009"/>
                  <a:gd name="connsiteY6" fmla="*/ 1516 h 10000"/>
                  <a:gd name="connsiteX0" fmla="*/ 6487 w 10009"/>
                  <a:gd name="connsiteY0" fmla="*/ 1238 h 10000"/>
                  <a:gd name="connsiteX1" fmla="*/ 6739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6487 w 10009"/>
                  <a:gd name="connsiteY6" fmla="*/ 1238 h 10000"/>
                  <a:gd name="connsiteX0" fmla="*/ 6487 w 10009"/>
                  <a:gd name="connsiteY0" fmla="*/ 1238 h 10000"/>
                  <a:gd name="connsiteX1" fmla="*/ 7003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6487 w 10009"/>
                  <a:gd name="connsiteY6" fmla="*/ 123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9" h="10000">
                    <a:moveTo>
                      <a:pt x="6487" y="1238"/>
                    </a:moveTo>
                    <a:lnTo>
                      <a:pt x="7003" y="0"/>
                    </a:lnTo>
                    <a:lnTo>
                      <a:pt x="10009" y="0"/>
                    </a:lnTo>
                    <a:lnTo>
                      <a:pt x="10009" y="10000"/>
                    </a:lnTo>
                    <a:lnTo>
                      <a:pt x="9" y="10000"/>
                    </a:lnTo>
                    <a:lnTo>
                      <a:pt x="0" y="1027"/>
                    </a:lnTo>
                    <a:lnTo>
                      <a:pt x="6487" y="12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flipH="1">
              <a:off x="8052937" y="2292913"/>
              <a:ext cx="95221" cy="1567031"/>
              <a:chOff x="6779137" y="1798063"/>
              <a:chExt cx="82474" cy="1418505"/>
            </a:xfrm>
          </p:grpSpPr>
          <p:sp>
            <p:nvSpPr>
              <p:cNvPr id="142" name="Alternate Process 141"/>
              <p:cNvSpPr/>
              <p:nvPr/>
            </p:nvSpPr>
            <p:spPr>
              <a:xfrm rot="5400000">
                <a:off x="6111121" y="2466079"/>
                <a:ext cx="1418505" cy="82474"/>
              </a:xfrm>
              <a:prstGeom prst="flowChartAlternateProcess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3" name="Alternate Process 142"/>
              <p:cNvSpPr/>
              <p:nvPr/>
            </p:nvSpPr>
            <p:spPr>
              <a:xfrm rot="5400000">
                <a:off x="6601656" y="2049421"/>
                <a:ext cx="441387" cy="78522"/>
              </a:xfrm>
              <a:prstGeom prst="flowChartAlternateProcess">
                <a:avLst/>
              </a:prstGeom>
              <a:solidFill>
                <a:srgbClr val="D9D9D9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pic>
          <p:nvPicPr>
            <p:cNvPr id="144" name="Picture 143" descr="Callie Quartile 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95" y="3725813"/>
              <a:ext cx="969264" cy="1267968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/>
          </p:nvSpPr>
          <p:spPr bwMode="auto">
            <a:xfrm>
              <a:off x="5718868" y="1925296"/>
              <a:ext cx="12661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latin typeface="Apple Symbols"/>
                  <a:cs typeface="Apple Symbols"/>
                </a:rPr>
                <a:t>Characteristics</a:t>
              </a:r>
              <a:endParaRPr lang="en-GB" sz="1100" dirty="0">
                <a:latin typeface="Apple Symbols"/>
                <a:cs typeface="Apple Symbols"/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6943394" y="1912742"/>
              <a:ext cx="12661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latin typeface="Apple Symbols"/>
                  <a:cs typeface="Apple Symbols"/>
                </a:rPr>
                <a:t>Lineage</a:t>
              </a:r>
              <a:endParaRPr lang="en-GB" sz="1100" dirty="0">
                <a:latin typeface="Apple Symbols"/>
                <a:cs typeface="Apple Symbols"/>
              </a:endParaRPr>
            </a:p>
          </p:txBody>
        </p:sp>
        <p:sp>
          <p:nvSpPr>
            <p:cNvPr id="147" name="TextBox 146"/>
            <p:cNvSpPr txBox="1"/>
            <p:nvPr/>
          </p:nvSpPr>
          <p:spPr bwMode="auto">
            <a:xfrm>
              <a:off x="4560320" y="1939741"/>
              <a:ext cx="3406402" cy="1335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Description</a:t>
              </a:r>
            </a:p>
            <a:p>
              <a:endParaRPr lang="en-GB" sz="800" dirty="0">
                <a:latin typeface="Apple Symbols"/>
                <a:cs typeface="Apple Symbols"/>
              </a:endParaRPr>
            </a:p>
            <a:p>
              <a:r>
                <a:rPr lang="en-GB" sz="1200" dirty="0">
                  <a:latin typeface="Apple Symbols"/>
                  <a:cs typeface="Apple Symbols"/>
                </a:rPr>
                <a:t>Position reference number for non-exempt employees.  The value ranges from 01 to 06 where 01 is the most senior and 06 is the most junior.</a:t>
              </a:r>
            </a:p>
          </p:txBody>
        </p:sp>
        <p:sp>
          <p:nvSpPr>
            <p:cNvPr id="148" name="TextBox 147"/>
            <p:cNvSpPr txBox="1"/>
            <p:nvPr/>
          </p:nvSpPr>
          <p:spPr bwMode="auto">
            <a:xfrm>
              <a:off x="4535237" y="3299448"/>
              <a:ext cx="2886493" cy="597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Type: </a:t>
              </a:r>
              <a:r>
                <a:rPr lang="en-GB" sz="1200" dirty="0">
                  <a:latin typeface="Apple Symbols"/>
                  <a:cs typeface="Apple Symbols"/>
                </a:rPr>
                <a:t>String</a:t>
              </a:r>
            </a:p>
            <a:p>
              <a:r>
                <a:rPr lang="en-GB" sz="1400" dirty="0">
                  <a:latin typeface="Apple Symbols"/>
                  <a:cs typeface="Apple Symbols"/>
                </a:rPr>
                <a:t>Classification</a:t>
              </a:r>
              <a:r>
                <a:rPr lang="en-GB" sz="1200" dirty="0">
                  <a:latin typeface="Apple Symbols"/>
                  <a:cs typeface="Apple Symbols"/>
                </a:rPr>
                <a:t>: Public</a:t>
              </a:r>
            </a:p>
          </p:txBody>
        </p:sp>
      </p:grpSp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B81D619D-415F-524D-AB0A-3BC4F3FFCED3}"/>
              </a:ext>
            </a:extLst>
          </p:cNvPr>
          <p:cNvSpPr txBox="1">
            <a:spLocks/>
          </p:cNvSpPr>
          <p:nvPr/>
        </p:nvSpPr>
        <p:spPr>
          <a:xfrm>
            <a:off x="8556782" y="4956626"/>
            <a:ext cx="548699" cy="1801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4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38556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386427EA-C699-5946-B20E-BC27F2C5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ＭＳ Ｐゴシック" panose="020B0600070205080204" pitchFamily="34" charset="-128"/>
              </a:rPr>
              <a:t>Scared to share</a:t>
            </a:r>
          </a:p>
        </p:txBody>
      </p:sp>
      <p:pic>
        <p:nvPicPr>
          <p:cNvPr id="9218" name="Picture 2" descr="Faith Broker Icon.png">
            <a:extLst>
              <a:ext uri="{FF2B5EF4-FFF2-40B4-BE49-F238E27FC236}">
                <a16:creationId xmlns:a16="http://schemas.microsoft.com/office/drawing/2014/main" id="{10F7C9AC-7C9B-CD44-A101-79F675B34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912813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02C63-73C1-EB40-B321-8246FF2E4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036638"/>
            <a:ext cx="15319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Faith Broker</a:t>
            </a:r>
          </a:p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Human Resources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9C6B0A3-926F-444D-9B7B-30EF05866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1955800"/>
            <a:ext cx="8936038" cy="306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A6AB513-FDC2-4A49-8EDB-C881ED08F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2189163"/>
            <a:ext cx="89233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anose="020F0502020204030204" pitchFamily="34" charset="0"/>
              </a:rPr>
              <a:t>00 3809890 3 7  Callie Quartile  328080  7432  5 New York 4 27 Data Scientist       1 56944  045 27 Code St Harlem NY 1 3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2BAB253-7534-A54A-8057-8742FDB6C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2422525"/>
            <a:ext cx="8918575" cy="306388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anose="020F0502020204030204" pitchFamily="34" charset="0"/>
              </a:rPr>
              <a:t>00 3809890 1 7  Tanya Tidie       209482  4051  2 New York 4 27 Data Steward       1 43800  215 27 Code St Harlem NY 1 3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07A2819-4322-6646-A9F5-1FFFEE7B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2798763"/>
            <a:ext cx="1000125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0FB115D-C532-9F47-8DC8-6A6AEC65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3224213"/>
            <a:ext cx="8923338" cy="3079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Calibri" charset="0"/>
              </a:rPr>
              <a:t>00 3809890 6 7  Lemmie Stage  818928  3082  4 New York 4 27 DataStage Expert 1 #####  ### 27 Code St Harlem NY 1 3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140D1BC8-1A8C-8C4B-96B1-EA6433DEE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3457575"/>
            <a:ext cx="8969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anose="020F0502020204030204" pitchFamily="34" charset="0"/>
              </a:rPr>
              <a:t>00 3809890 3 7  Callie Quartile  328080  7432  5 New York 4 27 Data Scientist       1 #####  ### 27 Code St Harlem NY 1 3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B5388538-60B1-0545-8DDF-BEFA19BAE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690938"/>
            <a:ext cx="8904288" cy="307975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anose="020F0502020204030204" pitchFamily="34" charset="0"/>
              </a:rPr>
              <a:t>00 3809890 1 7  Tanya Tidie       209482  4051  2 New York 4 27 Data Steward       1 #####  ### 27 Code St Harlem NY 1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F0ED4-AE6D-194D-A81A-67BC11B23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25" y="3284538"/>
            <a:ext cx="798513" cy="701675"/>
          </a:xfrm>
          <a:prstGeom prst="rect">
            <a:avLst/>
          </a:prstGeom>
          <a:solidFill>
            <a:srgbClr val="800000">
              <a:alpha val="29019"/>
            </a:srgbClr>
          </a:solidFill>
          <a:ln w="9525">
            <a:solidFill>
              <a:srgbClr val="8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17" name="Picture 16" descr="Callie Quartile Icon.png">
            <a:extLst>
              <a:ext uri="{FF2B5EF4-FFF2-40B4-BE49-F238E27FC236}">
                <a16:creationId xmlns:a16="http://schemas.microsoft.com/office/drawing/2014/main" id="{47EEC40E-3287-B543-9C93-E97AE3D18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4006850"/>
            <a:ext cx="78581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978F10-B74D-3B43-862A-8F488999F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4119563"/>
            <a:ext cx="1243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Callie Quartile</a:t>
            </a:r>
          </a:p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Data Scientist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D875D-C388-0346-BC5E-3934FFA2A522}"/>
              </a:ext>
            </a:extLst>
          </p:cNvPr>
          <p:cNvGrpSpPr>
            <a:grpSpLocks/>
          </p:cNvGrpSpPr>
          <p:nvPr/>
        </p:nvGrpSpPr>
        <p:grpSpPr bwMode="auto">
          <a:xfrm>
            <a:off x="6343650" y="349250"/>
            <a:ext cx="2070100" cy="835025"/>
            <a:chOff x="6343650" y="349250"/>
            <a:chExt cx="2070100" cy="835025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7452A70-B391-B647-92EB-9A8DD153B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000" y="349250"/>
              <a:ext cx="2063750" cy="825500"/>
            </a:xfrm>
            <a:prstGeom prst="wedgeRectCallout">
              <a:avLst>
                <a:gd name="adj1" fmla="val -42370"/>
                <a:gd name="adj2" fmla="val 145190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GB" sz="1800" dirty="0">
                  <a:solidFill>
                    <a:srgbClr val="1F497D"/>
                  </a:solidFill>
                  <a:latin typeface="Calibri"/>
                  <a:ea typeface="+mn-ea"/>
                  <a:cs typeface="Calibri"/>
                </a:rPr>
                <a:t>Very Sensitive Data</a:t>
              </a:r>
            </a:p>
          </p:txBody>
        </p:sp>
        <p:sp>
          <p:nvSpPr>
            <p:cNvPr id="19" name="Rectangular Callout 18">
              <a:extLst>
                <a:ext uri="{FF2B5EF4-FFF2-40B4-BE49-F238E27FC236}">
                  <a16:creationId xmlns:a16="http://schemas.microsoft.com/office/drawing/2014/main" id="{6E30C709-ED09-744A-A63F-576608D8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650" y="358775"/>
              <a:ext cx="2063750" cy="825500"/>
            </a:xfrm>
            <a:prstGeom prst="wedgeRectCallout">
              <a:avLst>
                <a:gd name="adj1" fmla="val -27759"/>
                <a:gd name="adj2" fmla="val 149037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GB" sz="1800" dirty="0">
                  <a:solidFill>
                    <a:srgbClr val="1F497D"/>
                  </a:solidFill>
                  <a:latin typeface="Calibri"/>
                  <a:ea typeface="+mn-ea"/>
                  <a:cs typeface="Calibri"/>
                </a:rPr>
                <a:t>Very Sensitive Data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CECC0-1417-FF47-98D5-12305E1D95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1750" y="2460625"/>
            <a:ext cx="1095375" cy="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67BACF7-8297-C642-9E97-A006576F85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0884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9" grpId="0" animBg="1"/>
      <p:bldP spid="13" grpId="0" animBg="1"/>
      <p:bldP spid="14" grpId="0"/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F894-E56B-7B47-B000-8DCFE30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metadata repository to describe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EED74-0E9F-294B-985B-2ECEA141F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6</a:t>
            </a:fld>
            <a:endParaRPr lang="en-US" sz="1000"/>
          </a:p>
        </p:txBody>
      </p:sp>
      <p:pic>
        <p:nvPicPr>
          <p:cNvPr id="1030" name="Picture 6" descr="Image result for tortoise no shell">
            <a:hlinkClick r:id="rId2"/>
            <a:extLst>
              <a:ext uri="{FF2B5EF4-FFF2-40B4-BE49-F238E27FC236}">
                <a16:creationId xmlns:a16="http://schemas.microsoft.com/office/drawing/2014/main" id="{725E6F53-0AE9-2F48-ACE4-480CA5EB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42" y="1738029"/>
            <a:ext cx="1460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196">
            <a:extLst>
              <a:ext uri="{FF2B5EF4-FFF2-40B4-BE49-F238E27FC236}">
                <a16:creationId xmlns:a16="http://schemas.microsoft.com/office/drawing/2014/main" id="{F63B1C14-AC55-AD40-90A3-93268E704BA9}"/>
              </a:ext>
            </a:extLst>
          </p:cNvPr>
          <p:cNvCxnSpPr>
            <a:stCxn id="118" idx="2"/>
            <a:endCxn id="129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B7C91CD3-150E-9046-B44C-5F49CEF0E0DA}"/>
              </a:ext>
            </a:extLst>
          </p:cNvPr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4577C59-69FF-7342-829B-896EBC3E241A}"/>
              </a:ext>
            </a:extLst>
          </p:cNvPr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121F635-D8FB-8B4A-A93D-15645B21DB03}"/>
              </a:ext>
            </a:extLst>
          </p:cNvPr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1" name="Straight Arrow Connector 199">
            <a:extLst>
              <a:ext uri="{FF2B5EF4-FFF2-40B4-BE49-F238E27FC236}">
                <a16:creationId xmlns:a16="http://schemas.microsoft.com/office/drawing/2014/main" id="{6C23161E-63F6-6E43-B573-E328EC53DFB5}"/>
              </a:ext>
            </a:extLst>
          </p:cNvPr>
          <p:cNvCxnSpPr>
            <a:endCxn id="10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96">
            <a:extLst>
              <a:ext uri="{FF2B5EF4-FFF2-40B4-BE49-F238E27FC236}">
                <a16:creationId xmlns:a16="http://schemas.microsoft.com/office/drawing/2014/main" id="{E565D900-F55B-E941-A161-22200AC491CC}"/>
              </a:ext>
            </a:extLst>
          </p:cNvPr>
          <p:cNvCxnSpPr>
            <a:stCxn id="53" idx="2"/>
            <a:endCxn id="9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Can 12">
            <a:extLst>
              <a:ext uri="{FF2B5EF4-FFF2-40B4-BE49-F238E27FC236}">
                <a16:creationId xmlns:a16="http://schemas.microsoft.com/office/drawing/2014/main" id="{662A0EB6-5FB3-9245-9B66-0653A1019311}"/>
              </a:ext>
            </a:extLst>
          </p:cNvPr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4" name="Straight Arrow Connector 199">
            <a:extLst>
              <a:ext uri="{FF2B5EF4-FFF2-40B4-BE49-F238E27FC236}">
                <a16:creationId xmlns:a16="http://schemas.microsoft.com/office/drawing/2014/main" id="{27319729-9E30-F240-91C2-78F6933E5210}"/>
              </a:ext>
            </a:extLst>
          </p:cNvPr>
          <p:cNvCxnSpPr>
            <a:stCxn id="53" idx="2"/>
            <a:endCxn id="13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9">
            <a:extLst>
              <a:ext uri="{FF2B5EF4-FFF2-40B4-BE49-F238E27FC236}">
                <a16:creationId xmlns:a16="http://schemas.microsoft.com/office/drawing/2014/main" id="{B28BA1EF-C1DD-EF42-8620-FFA8ACB292BE}"/>
              </a:ext>
            </a:extLst>
          </p:cNvPr>
          <p:cNvCxnSpPr>
            <a:endCxn id="8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7E009483-E97B-D84D-ADF7-41AE87292A33}"/>
              </a:ext>
            </a:extLst>
          </p:cNvPr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9ED7E71E-42B5-9241-BBE2-557A49CA30F4}"/>
              </a:ext>
            </a:extLst>
          </p:cNvPr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9" name="Straight Arrow Connector 196">
            <a:extLst>
              <a:ext uri="{FF2B5EF4-FFF2-40B4-BE49-F238E27FC236}">
                <a16:creationId xmlns:a16="http://schemas.microsoft.com/office/drawing/2014/main" id="{8EDA2CCC-FE80-7046-8F1F-6BCA25C88376}"/>
              </a:ext>
            </a:extLst>
          </p:cNvPr>
          <p:cNvCxnSpPr>
            <a:stCxn id="53" idx="2"/>
            <a:endCxn id="48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>
            <a:extLst>
              <a:ext uri="{FF2B5EF4-FFF2-40B4-BE49-F238E27FC236}">
                <a16:creationId xmlns:a16="http://schemas.microsoft.com/office/drawing/2014/main" id="{3E6D11E6-F237-664F-8E10-B1F7723B037B}"/>
              </a:ext>
            </a:extLst>
          </p:cNvPr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1" name="Straight Arrow Connector 199">
            <a:extLst>
              <a:ext uri="{FF2B5EF4-FFF2-40B4-BE49-F238E27FC236}">
                <a16:creationId xmlns:a16="http://schemas.microsoft.com/office/drawing/2014/main" id="{C57D7C5F-07AD-9B4E-A822-B8BB88396F17}"/>
              </a:ext>
            </a:extLst>
          </p:cNvPr>
          <p:cNvCxnSpPr>
            <a:endCxn id="50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196">
            <a:extLst>
              <a:ext uri="{FF2B5EF4-FFF2-40B4-BE49-F238E27FC236}">
                <a16:creationId xmlns:a16="http://schemas.microsoft.com/office/drawing/2014/main" id="{9084C136-B5FE-A64F-8C9A-22D5F26D509E}"/>
              </a:ext>
            </a:extLst>
          </p:cNvPr>
          <p:cNvCxnSpPr>
            <a:stCxn id="53" idx="2"/>
            <a:endCxn id="47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D469E-184B-8D4D-9A62-D7D99CBB7F7E}"/>
              </a:ext>
            </a:extLst>
          </p:cNvPr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22CF59-2658-8747-A418-9E37F18C27A5}"/>
              </a:ext>
            </a:extLst>
          </p:cNvPr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D10F3D-2E90-3A4D-A4AC-048BF1077411}"/>
              </a:ext>
            </a:extLst>
          </p:cNvPr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E4E712-D623-FE46-8FC8-5FEDA569D430}"/>
              </a:ext>
            </a:extLst>
          </p:cNvPr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Round Diagonal Corner Rectangle 56">
            <a:extLst>
              <a:ext uri="{FF2B5EF4-FFF2-40B4-BE49-F238E27FC236}">
                <a16:creationId xmlns:a16="http://schemas.microsoft.com/office/drawing/2014/main" id="{83FE983F-480A-FD49-A639-761A9E9E1D22}"/>
              </a:ext>
            </a:extLst>
          </p:cNvPr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8" name="Cross 57">
            <a:extLst>
              <a:ext uri="{FF2B5EF4-FFF2-40B4-BE49-F238E27FC236}">
                <a16:creationId xmlns:a16="http://schemas.microsoft.com/office/drawing/2014/main" id="{FF4FE3BF-902E-B748-8FAD-F712629EFD8D}"/>
              </a:ext>
            </a:extLst>
          </p:cNvPr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9F7D5785-8041-AD45-A908-B83091A4DF37}"/>
              </a:ext>
            </a:extLst>
          </p:cNvPr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0" name="Delay 59">
              <a:extLst>
                <a:ext uri="{FF2B5EF4-FFF2-40B4-BE49-F238E27FC236}">
                  <a16:creationId xmlns:a16="http://schemas.microsoft.com/office/drawing/2014/main" id="{DCD3EFA1-CC29-004E-B3E0-20EABA21C0F3}"/>
                </a:ext>
              </a:extLst>
            </p:cNvPr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0F4D7A2-E89B-E143-A89B-7F1748171DAC}"/>
                </a:ext>
              </a:extLst>
            </p:cNvPr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62" name="Group 4">
            <a:extLst>
              <a:ext uri="{FF2B5EF4-FFF2-40B4-BE49-F238E27FC236}">
                <a16:creationId xmlns:a16="http://schemas.microsoft.com/office/drawing/2014/main" id="{E2227526-7135-8A42-A6AF-44E378EA8A85}"/>
              </a:ext>
            </a:extLst>
          </p:cNvPr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63" name="Delay 62">
              <a:extLst>
                <a:ext uri="{FF2B5EF4-FFF2-40B4-BE49-F238E27FC236}">
                  <a16:creationId xmlns:a16="http://schemas.microsoft.com/office/drawing/2014/main" id="{FC05E831-94EA-1B4B-9D65-DB5074797F88}"/>
                </a:ext>
              </a:extLst>
            </p:cNvPr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AC2FD8-F854-4E45-9476-C602813414CA}"/>
                </a:ext>
              </a:extLst>
            </p:cNvPr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82A13B5-C050-004D-8A59-6249A821CC7E}"/>
              </a:ext>
            </a:extLst>
          </p:cNvPr>
          <p:cNvCxnSpPr>
            <a:stCxn id="63" idx="2"/>
            <a:endCxn id="57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D3F6163-1C78-4F44-A2A7-D54110F1DA18}"/>
              </a:ext>
            </a:extLst>
          </p:cNvPr>
          <p:cNvCxnSpPr>
            <a:stCxn id="58" idx="0"/>
            <a:endCxn id="57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395179-FF7C-8A45-9E7D-1EB5D3DE2029}"/>
              </a:ext>
            </a:extLst>
          </p:cNvPr>
          <p:cNvCxnSpPr>
            <a:stCxn id="58" idx="2"/>
            <a:endCxn id="60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6CB6703-164F-1842-A698-037249F89FAE}"/>
              </a:ext>
            </a:extLst>
          </p:cNvPr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5C18A8-5A3B-264F-96F8-B8EEBB09EAA9}"/>
              </a:ext>
            </a:extLst>
          </p:cNvPr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091A21-557E-FD43-A981-B4BFCE2971D2}"/>
              </a:ext>
            </a:extLst>
          </p:cNvPr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FB6D30-5386-504C-8C2D-51D6F2F55DBF}"/>
              </a:ext>
            </a:extLst>
          </p:cNvPr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957AD5-B9B4-C443-AB77-5852E8B7A9A7}"/>
              </a:ext>
            </a:extLst>
          </p:cNvPr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24B49B-C9AA-E046-96BE-AC5DEDAAB960}"/>
              </a:ext>
            </a:extLst>
          </p:cNvPr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74" name="Group 193">
            <a:extLst>
              <a:ext uri="{FF2B5EF4-FFF2-40B4-BE49-F238E27FC236}">
                <a16:creationId xmlns:a16="http://schemas.microsoft.com/office/drawing/2014/main" id="{422D850F-C2FB-6A48-A17B-44F536914911}"/>
              </a:ext>
            </a:extLst>
          </p:cNvPr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75" name="Group 218">
              <a:extLst>
                <a:ext uri="{FF2B5EF4-FFF2-40B4-BE49-F238E27FC236}">
                  <a16:creationId xmlns:a16="http://schemas.microsoft.com/office/drawing/2014/main" id="{F1C1398C-8E3D-7848-8801-811E41BA3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A7941B2-512D-9643-A68C-8A3F790095FC}"/>
                  </a:ext>
                </a:extLst>
              </p:cNvPr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A49B9F-24C8-814A-955B-F1D81670031B}"/>
                  </a:ext>
                </a:extLst>
              </p:cNvPr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5398CDE-32B3-3A4C-AA50-77B652BD21F9}"/>
                  </a:ext>
                </a:extLst>
              </p:cNvPr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8C4FB41-0844-2541-8670-8EFBC5106183}"/>
                  </a:ext>
                </a:extLst>
              </p:cNvPr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23299FE6-9964-E84C-AED4-D0194996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324257-47BC-3C4E-9109-AFFA7A787AA3}"/>
                  </a:ext>
                </a:extLst>
              </p:cNvPr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972AE0F-2505-2B44-BED7-80554EF46F86}"/>
                  </a:ext>
                </a:extLst>
              </p:cNvPr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10DA30F-5D35-C145-A3D6-45AABD2EAB53}"/>
                  </a:ext>
                </a:extLst>
              </p:cNvPr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7" name="Group 218">
              <a:extLst>
                <a:ext uri="{FF2B5EF4-FFF2-40B4-BE49-F238E27FC236}">
                  <a16:creationId xmlns:a16="http://schemas.microsoft.com/office/drawing/2014/main" id="{21A00E78-957C-A84C-B220-B439C4EB5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68486E9-4A41-6C43-A8A1-AB09286A796A}"/>
                  </a:ext>
                </a:extLst>
              </p:cNvPr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0E78E78-B552-D348-8635-679441FCD08F}"/>
                  </a:ext>
                </a:extLst>
              </p:cNvPr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8" name="Group 218">
              <a:extLst>
                <a:ext uri="{FF2B5EF4-FFF2-40B4-BE49-F238E27FC236}">
                  <a16:creationId xmlns:a16="http://schemas.microsoft.com/office/drawing/2014/main" id="{C8917F95-E779-E341-AD4D-E7CD7C07F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29D178-FB15-D046-8B75-F283426CF386}"/>
                  </a:ext>
                </a:extLst>
              </p:cNvPr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522344D-06B0-B04B-BF68-F52EA22C7411}"/>
                  </a:ext>
                </a:extLst>
              </p:cNvPr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BC6E471E-297D-9844-B5F4-E6D14EA9D961}"/>
              </a:ext>
            </a:extLst>
          </p:cNvPr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3021E8-BFCA-DE4A-98B2-050431FD4CB1}"/>
              </a:ext>
            </a:extLst>
          </p:cNvPr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28ABEC-3C63-CB40-A64A-4C5D8383A9B2}"/>
              </a:ext>
            </a:extLst>
          </p:cNvPr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264CB78-23CA-434F-919A-9BB8D6695A34}"/>
              </a:ext>
            </a:extLst>
          </p:cNvPr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EE8FFF-1E81-8D47-9786-52D5B10354A7}"/>
              </a:ext>
            </a:extLst>
          </p:cNvPr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6F7FA2-6650-B04E-9F10-06142DC9BD85}"/>
              </a:ext>
            </a:extLst>
          </p:cNvPr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0FCB568-FB5F-8B42-A856-C72D160565CF}"/>
              </a:ext>
            </a:extLst>
          </p:cNvPr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C7DFCF-F59C-9445-9833-3692FEEEE9F5}"/>
              </a:ext>
            </a:extLst>
          </p:cNvPr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A3FD93D-7EB2-9044-9B4E-BF87EA9F95AF}"/>
              </a:ext>
            </a:extLst>
          </p:cNvPr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57044B5-EAD0-E549-B234-D6FECCFB8EF3}"/>
              </a:ext>
            </a:extLst>
          </p:cNvPr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D5CA45A-0A58-D841-84EB-B2A900AE1C9A}"/>
              </a:ext>
            </a:extLst>
          </p:cNvPr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AF91E0C-2EBA-3644-A405-5B5D3AF19315}"/>
              </a:ext>
            </a:extLst>
          </p:cNvPr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C50BC13-E678-6346-AA3B-A929FE134329}"/>
              </a:ext>
            </a:extLst>
          </p:cNvPr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3" name="Group 97">
            <a:extLst>
              <a:ext uri="{FF2B5EF4-FFF2-40B4-BE49-F238E27FC236}">
                <a16:creationId xmlns:a16="http://schemas.microsoft.com/office/drawing/2014/main" id="{4F422092-97A9-514F-A407-9AD358C67427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502C7A1-64BD-384D-90F0-6CC17854311E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E9ADA2-EBB0-D04D-A005-8BC4A1EC41FD}"/>
                </a:ext>
              </a:extLst>
            </p:cNvPr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06" name="Group 98">
            <a:extLst>
              <a:ext uri="{FF2B5EF4-FFF2-40B4-BE49-F238E27FC236}">
                <a16:creationId xmlns:a16="http://schemas.microsoft.com/office/drawing/2014/main" id="{A826EF34-14B8-634D-AFD0-1F255407489D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758D01-35FB-4342-861E-67DA6899793E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7E11049-8729-974B-A31A-DCD947D90693}"/>
                </a:ext>
              </a:extLst>
            </p:cNvPr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09" name="Group 101">
            <a:extLst>
              <a:ext uri="{FF2B5EF4-FFF2-40B4-BE49-F238E27FC236}">
                <a16:creationId xmlns:a16="http://schemas.microsoft.com/office/drawing/2014/main" id="{1793284E-847F-2A4B-AEB3-7F8D49CA447B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C221B9-2ED8-564F-8605-258D9956F2C4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49ABCE2-E045-7847-9486-6CBEEDBB48BD}"/>
                </a:ext>
              </a:extLst>
            </p:cNvPr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2" name="Group 104">
            <a:extLst>
              <a:ext uri="{FF2B5EF4-FFF2-40B4-BE49-F238E27FC236}">
                <a16:creationId xmlns:a16="http://schemas.microsoft.com/office/drawing/2014/main" id="{435E9953-40F9-D04F-B7E8-950FAD06F5F3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BB06264-8002-2543-9BB6-4748F0C39F21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C6EAD73-82F1-5A48-9B30-F8D1C921CEA0}"/>
                </a:ext>
              </a:extLst>
            </p:cNvPr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E32DD0-CF62-6C49-9019-FDF8460276D3}"/>
              </a:ext>
            </a:extLst>
          </p:cNvPr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05BD8AD-603C-364B-BF80-B29634E58734}"/>
              </a:ext>
            </a:extLst>
          </p:cNvPr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53CB80D-3C45-C348-9769-53538A328A28}"/>
              </a:ext>
            </a:extLst>
          </p:cNvPr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39890-6117-4849-A9D2-04BC9CB0336A}"/>
              </a:ext>
            </a:extLst>
          </p:cNvPr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DBB88D4D-E5EE-D249-A3D7-B54FCA3279BD}"/>
              </a:ext>
            </a:extLst>
          </p:cNvPr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11EC258-1B01-3A49-80C9-6E84402FAEF5}"/>
              </a:ext>
            </a:extLst>
          </p:cNvPr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463F0B9-FE2D-0C40-9967-E4AE94F13942}"/>
              </a:ext>
            </a:extLst>
          </p:cNvPr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831B2A-D35F-EC4C-8001-3288DE11A802}"/>
              </a:ext>
            </a:extLst>
          </p:cNvPr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90E0B8B-C3F0-CC46-A2DD-EE5A8C98A294}"/>
              </a:ext>
            </a:extLst>
          </p:cNvPr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050D7A2-B69E-7C4A-8802-79442F9D381A}"/>
              </a:ext>
            </a:extLst>
          </p:cNvPr>
          <p:cNvCxnSpPr>
            <a:stCxn id="56" idx="0"/>
            <a:endCxn id="56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80E9977-707E-4C43-808D-308C61A1D622}"/>
              </a:ext>
            </a:extLst>
          </p:cNvPr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B9C0117-1965-CF4E-AC5C-186D0713ABFA}"/>
              </a:ext>
            </a:extLst>
          </p:cNvPr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6A89B8-5A11-364B-87B5-924E999611AC}"/>
              </a:ext>
            </a:extLst>
          </p:cNvPr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DE743BF-9438-FB4D-97B1-A810AF36840B}"/>
              </a:ext>
            </a:extLst>
          </p:cNvPr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9" name="Can 128">
            <a:extLst>
              <a:ext uri="{FF2B5EF4-FFF2-40B4-BE49-F238E27FC236}">
                <a16:creationId xmlns:a16="http://schemas.microsoft.com/office/drawing/2014/main" id="{63C7A2F2-8EE4-4D44-978E-1DEC0D6EAC0B}"/>
              </a:ext>
            </a:extLst>
          </p:cNvPr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9D667D88-A6CA-D545-BE62-6BA8A609C314}"/>
              </a:ext>
            </a:extLst>
          </p:cNvPr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Can 131">
            <a:extLst>
              <a:ext uri="{FF2B5EF4-FFF2-40B4-BE49-F238E27FC236}">
                <a16:creationId xmlns:a16="http://schemas.microsoft.com/office/drawing/2014/main" id="{BF526264-189A-054B-9A4B-BA1CFF1D9920}"/>
              </a:ext>
            </a:extLst>
          </p:cNvPr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045DBE7-E055-0B44-A5F6-45883A540370}"/>
              </a:ext>
            </a:extLst>
          </p:cNvPr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9B17FEAE-C5D3-5D4E-83D9-4E7730A2043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Multidocument 134">
              <a:extLst>
                <a:ext uri="{FF2B5EF4-FFF2-40B4-BE49-F238E27FC236}">
                  <a16:creationId xmlns:a16="http://schemas.microsoft.com/office/drawing/2014/main" id="{912120C2-4CBD-3247-8ED1-8CA0F6DEC639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2" name="Rounded Rectangular Callout 141">
            <a:extLst>
              <a:ext uri="{FF2B5EF4-FFF2-40B4-BE49-F238E27FC236}">
                <a16:creationId xmlns:a16="http://schemas.microsoft.com/office/drawing/2014/main" id="{8D3F435A-8798-B249-9EA2-B39248F054A6}"/>
              </a:ext>
            </a:extLst>
          </p:cNvPr>
          <p:cNvSpPr/>
          <p:nvPr/>
        </p:nvSpPr>
        <p:spPr>
          <a:xfrm>
            <a:off x="6662009" y="2097935"/>
            <a:ext cx="1347538" cy="618335"/>
          </a:xfrm>
          <a:prstGeom prst="wedgeRoundRectCallout">
            <a:avLst>
              <a:gd name="adj1" fmla="val -148969"/>
              <a:gd name="adj2" fmla="val 5471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Metadata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77521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reality – organizations buy lots of tools</a:t>
            </a:r>
          </a:p>
        </p:txBody>
      </p:sp>
      <p:sp>
        <p:nvSpPr>
          <p:cNvPr id="4" name="Can 3"/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5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7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55" y="2882854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45" y="275587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7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608" y="2825704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73" y="356152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4" y="2862999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2988858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50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9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8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907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66" y="2509885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5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" name="Straight Arrow Connector 199">
            <a:extLst>
              <a:ext uri="{FF2B5EF4-FFF2-40B4-BE49-F238E27FC236}">
                <a16:creationId xmlns:a16="http://schemas.microsoft.com/office/drawing/2014/main" id="{9F6C2187-669B-C041-A85D-807F75FC616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434324" y="2641546"/>
            <a:ext cx="1609753" cy="50960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" name="Straight Arrow Connector 199">
            <a:extLst>
              <a:ext uri="{FF2B5EF4-FFF2-40B4-BE49-F238E27FC236}">
                <a16:creationId xmlns:a16="http://schemas.microsoft.com/office/drawing/2014/main" id="{ACDFC96E-D7D9-8D4E-9FBB-3D10E01FD02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247920" y="2337553"/>
            <a:ext cx="1663373" cy="11712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496559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79B938EC-FD79-FC4A-B51F-59C5D2B81B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63406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needs to change?</a:t>
            </a:r>
          </a:p>
        </p:txBody>
      </p:sp>
      <p:sp>
        <p:nvSpPr>
          <p:cNvPr id="4" name="Can 3"/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5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7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55" y="2882854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45" y="275587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7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608" y="2825704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73" y="356152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4" y="2862999"/>
            <a:ext cx="1217613" cy="6080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142172" y="3093531"/>
            <a:ext cx="558076" cy="37791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50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9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8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907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5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Rounded Rectangle 20"/>
          <p:cNvSpPr>
            <a:spLocks noChangeArrowheads="1"/>
          </p:cNvSpPr>
          <p:nvPr/>
        </p:nvSpPr>
        <p:spPr bwMode="auto">
          <a:xfrm>
            <a:off x="890024" y="2430740"/>
            <a:ext cx="7830214" cy="63976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rgbClr val="10253F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Open and</a:t>
            </a:r>
          </a:p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Unified Metadata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1924428" y="2509885"/>
            <a:ext cx="615642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366891" y="2502295"/>
            <a:ext cx="615642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6209337" y="2514700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" name="Left-Right Arrow 2"/>
          <p:cNvSpPr/>
          <p:nvPr/>
        </p:nvSpPr>
        <p:spPr>
          <a:xfrm>
            <a:off x="5060138" y="2669870"/>
            <a:ext cx="1120031" cy="179991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8" name="Left-Right Arrow 207"/>
          <p:cNvSpPr/>
          <p:nvPr/>
        </p:nvSpPr>
        <p:spPr>
          <a:xfrm>
            <a:off x="2572473" y="2672278"/>
            <a:ext cx="1717651" cy="177584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AF8D59C2-6237-0E48-89FB-4D8B725384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0478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types of metadata does ODPi Egeria support?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25ECD2E-369C-4943-A5E6-4DB67C8BD485}"/>
              </a:ext>
            </a:extLst>
          </p:cNvPr>
          <p:cNvSpPr/>
          <p:nvPr/>
        </p:nvSpPr>
        <p:spPr>
          <a:xfrm>
            <a:off x="1400276" y="1026635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7" name="Rectangle 75">
            <a:extLst>
              <a:ext uri="{FF2B5EF4-FFF2-40B4-BE49-F238E27FC236}">
                <a16:creationId xmlns:a16="http://schemas.microsoft.com/office/drawing/2014/main" id="{161B2740-62F4-0440-8BC7-9AB35ADDBCE2}"/>
              </a:ext>
            </a:extLst>
          </p:cNvPr>
          <p:cNvSpPr/>
          <p:nvPr/>
        </p:nvSpPr>
        <p:spPr bwMode="auto">
          <a:xfrm>
            <a:off x="1204991" y="2704593"/>
            <a:ext cx="4470401" cy="1896502"/>
          </a:xfrm>
          <a:custGeom>
            <a:avLst/>
            <a:gdLst>
              <a:gd name="connsiteX0" fmla="*/ 0 w 4463410"/>
              <a:gd name="connsiteY0" fmla="*/ 0 h 1886343"/>
              <a:gd name="connsiteX1" fmla="*/ 4463410 w 4463410"/>
              <a:gd name="connsiteY1" fmla="*/ 0 h 1886343"/>
              <a:gd name="connsiteX2" fmla="*/ 4463410 w 4463410"/>
              <a:gd name="connsiteY2" fmla="*/ 1886343 h 1886343"/>
              <a:gd name="connsiteX3" fmla="*/ 0 w 4463410"/>
              <a:gd name="connsiteY3" fmla="*/ 1886343 h 1886343"/>
              <a:gd name="connsiteX4" fmla="*/ 0 w 4463410"/>
              <a:gd name="connsiteY4" fmla="*/ 0 h 1886343"/>
              <a:gd name="connsiteX0" fmla="*/ 0 w 4463410"/>
              <a:gd name="connsiteY0" fmla="*/ 10159 h 1896502"/>
              <a:gd name="connsiteX1" fmla="*/ 2736209 w 4463410"/>
              <a:gd name="connsiteY1" fmla="*/ 0 h 1896502"/>
              <a:gd name="connsiteX2" fmla="*/ 4463410 w 4463410"/>
              <a:gd name="connsiteY2" fmla="*/ 10159 h 1896502"/>
              <a:gd name="connsiteX3" fmla="*/ 4463410 w 4463410"/>
              <a:gd name="connsiteY3" fmla="*/ 1896502 h 1896502"/>
              <a:gd name="connsiteX4" fmla="*/ 0 w 4463410"/>
              <a:gd name="connsiteY4" fmla="*/ 1896502 h 1896502"/>
              <a:gd name="connsiteX5" fmla="*/ 0 w 4463410"/>
              <a:gd name="connsiteY5" fmla="*/ 10159 h 1896502"/>
              <a:gd name="connsiteX0" fmla="*/ 6991 w 4470401"/>
              <a:gd name="connsiteY0" fmla="*/ 1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6991 w 4470401"/>
              <a:gd name="connsiteY6" fmla="*/ 1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401" h="1896502">
                <a:moveTo>
                  <a:pt x="2750191" y="1280159"/>
                </a:moveTo>
                <a:cubicBezTo>
                  <a:pt x="2747861" y="853439"/>
                  <a:pt x="2745530" y="426720"/>
                  <a:pt x="2743200" y="0"/>
                </a:cubicBezTo>
                <a:lnTo>
                  <a:pt x="4470401" y="10159"/>
                </a:lnTo>
                <a:lnTo>
                  <a:pt x="4470401" y="1896502"/>
                </a:lnTo>
                <a:lnTo>
                  <a:pt x="6991" y="1896502"/>
                </a:lnTo>
                <a:cubicBezTo>
                  <a:pt x="4661" y="1694441"/>
                  <a:pt x="2330" y="1492381"/>
                  <a:pt x="0" y="1290320"/>
                </a:cubicBezTo>
                <a:cubicBezTo>
                  <a:pt x="286810" y="1300480"/>
                  <a:pt x="2544661" y="1300479"/>
                  <a:pt x="2750191" y="1280159"/>
                </a:cubicBezTo>
                <a:close/>
              </a:path>
            </a:pathLst>
          </a:cu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0D6591-AEBE-9840-B60E-6AB20541C6A1}"/>
              </a:ext>
            </a:extLst>
          </p:cNvPr>
          <p:cNvSpPr/>
          <p:nvPr/>
        </p:nvSpPr>
        <p:spPr bwMode="auto">
          <a:xfrm>
            <a:off x="3798405" y="1046277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3FDAD85-1AE4-2149-9F29-C5ECBD2AE83F}"/>
              </a:ext>
            </a:extLst>
          </p:cNvPr>
          <p:cNvSpPr/>
          <p:nvPr/>
        </p:nvSpPr>
        <p:spPr bwMode="auto">
          <a:xfrm>
            <a:off x="5679978" y="1047502"/>
            <a:ext cx="2300820" cy="168534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CC01984-094B-5C49-855D-EC396E6B0C2A}"/>
              </a:ext>
            </a:extLst>
          </p:cNvPr>
          <p:cNvSpPr/>
          <p:nvPr/>
        </p:nvSpPr>
        <p:spPr bwMode="auto">
          <a:xfrm>
            <a:off x="1211967" y="1036454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75BB29-476B-1D41-989D-666B69F57BAA}"/>
              </a:ext>
            </a:extLst>
          </p:cNvPr>
          <p:cNvSpPr/>
          <p:nvPr/>
        </p:nvSpPr>
        <p:spPr bwMode="auto">
          <a:xfrm>
            <a:off x="5680001" y="2590419"/>
            <a:ext cx="2287943" cy="83612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615264-679E-6348-B3A9-D0334D2048B7}"/>
              </a:ext>
            </a:extLst>
          </p:cNvPr>
          <p:cNvSpPr/>
          <p:nvPr/>
        </p:nvSpPr>
        <p:spPr bwMode="auto">
          <a:xfrm>
            <a:off x="5669840" y="3425952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FE9375-72DA-8C4F-983A-975A65582D51}"/>
              </a:ext>
            </a:extLst>
          </p:cNvPr>
          <p:cNvSpPr/>
          <p:nvPr/>
        </p:nvSpPr>
        <p:spPr bwMode="auto">
          <a:xfrm>
            <a:off x="1211967" y="3395473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63DAE83-C4F4-564B-85A3-4D02D2B19195}"/>
              </a:ext>
            </a:extLst>
          </p:cNvPr>
          <p:cNvSpPr txBox="1"/>
          <p:nvPr/>
        </p:nvSpPr>
        <p:spPr bwMode="auto">
          <a:xfrm>
            <a:off x="4303808" y="3517420"/>
            <a:ext cx="1031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kern="1200" dirty="0">
                <a:solidFill>
                  <a:prstClr val="white"/>
                </a:solidFill>
                <a:latin typeface="Calibri" pitchFamily="-1" charset="0"/>
                <a:ea typeface="ＭＳ Ｐゴシック" charset="0"/>
              </a:rPr>
              <a:t>Data Assets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7793A4-EEB3-3047-A306-2D83691DF676}"/>
              </a:ext>
            </a:extLst>
          </p:cNvPr>
          <p:cNvSpPr/>
          <p:nvPr/>
        </p:nvSpPr>
        <p:spPr bwMode="auto">
          <a:xfrm>
            <a:off x="1202903" y="3964341"/>
            <a:ext cx="2754260" cy="642046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Base Types, Systems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and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9927-095D-D147-AD3C-7E7BBCE8D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15338728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24110</TotalTime>
  <Words>1559</Words>
  <Application>Microsoft Macintosh PowerPoint</Application>
  <PresentationFormat>On-screen Show (16:9)</PresentationFormat>
  <Paragraphs>447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Amaze</vt:lpstr>
      <vt:lpstr>Apple Symbols</vt:lpstr>
      <vt:lpstr>Arial</vt:lpstr>
      <vt:lpstr>Calibri</vt:lpstr>
      <vt:lpstr>Lucida Sans Unicode</vt:lpstr>
      <vt:lpstr>Wingdings</vt:lpstr>
      <vt:lpstr>1_simple-light-2</vt:lpstr>
      <vt:lpstr>IBM Information Governance Catalog and Apache Atlas integration with ODPi Egeria</vt:lpstr>
      <vt:lpstr>Real Data Landscapes</vt:lpstr>
      <vt:lpstr>Curation</vt:lpstr>
      <vt:lpstr>Metadata should bring as much information about the data sets to Callie’s data science as is known collectively by the organization.</vt:lpstr>
      <vt:lpstr>Scared to share</vt:lpstr>
      <vt:lpstr>Using a metadata repository to describe data</vt:lpstr>
      <vt:lpstr>Today’s reality – organizations buy lots of tools</vt:lpstr>
      <vt:lpstr>What needs to change?</vt:lpstr>
      <vt:lpstr>What types of metadata does ODPi Egeria support?</vt:lpstr>
      <vt:lpstr>Each area caters for appropriate metadata structures</vt:lpstr>
      <vt:lpstr>Example of a simple cohort </vt:lpstr>
      <vt:lpstr>Connecting to multiple cohorts  </vt:lpstr>
      <vt:lpstr>First server</vt:lpstr>
      <vt:lpstr>Establishing contact</vt:lpstr>
      <vt:lpstr>Federated queries</vt:lpstr>
      <vt:lpstr>Caching metadata for availability and performance</vt:lpstr>
      <vt:lpstr>Importance of the distributed graph model</vt:lpstr>
      <vt:lpstr>Importance of the distributed graph model</vt:lpstr>
      <vt:lpstr>Importance of the distributed graph model</vt:lpstr>
      <vt:lpstr>Importance of the distributed graph model</vt:lpstr>
      <vt:lpstr>Making metadata actionable</vt:lpstr>
      <vt:lpstr>Using glossary function for semantic processing</vt:lpstr>
      <vt:lpstr>Automating governance example</vt:lpstr>
      <vt:lpstr>Integrating ODPi Egeria into existing technology</vt:lpstr>
      <vt:lpstr>IBM Information Governance Catalog Integration</vt:lpstr>
      <vt:lpstr>Apache Atlas Integration</vt:lpstr>
      <vt:lpstr>Metadata and governance digital platform</vt:lpstr>
      <vt:lpstr>Design philosophy</vt:lpstr>
      <vt:lpstr>Current Open Metadata Access Services (OMASs)</vt:lpstr>
      <vt:lpstr>Automating governance example</vt:lpstr>
      <vt:lpstr>Realizing open metadata and governance</vt:lpstr>
      <vt:lpstr>Help wanted</vt:lpstr>
      <vt:lpstr>Open forum</vt:lpstr>
      <vt:lpstr>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 Overview</dc:title>
  <dc:creator>Greg Wallace</dc:creator>
  <cp:lastModifiedBy>Mandy Chessell</cp:lastModifiedBy>
  <cp:revision>698</cp:revision>
  <cp:lastPrinted>2017-02-09T06:11:25Z</cp:lastPrinted>
  <dcterms:modified xsi:type="dcterms:W3CDTF">2019-02-06T18:49:35Z</dcterms:modified>
</cp:coreProperties>
</file>